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" y="1008"/>
            <a:ext cx="12190404" cy="6855737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6570" y="738644"/>
            <a:ext cx="10261282" cy="3080192"/>
          </a:xfrm>
        </p:spPr>
        <p:txBody>
          <a:bodyPr anchor="b" anchorCtr="0">
            <a:normAutofit/>
          </a:bodyPr>
          <a:lstStyle>
            <a:lvl1pPr>
              <a:lnSpc>
                <a:spcPct val="75000"/>
              </a:lnSpc>
              <a:defRPr sz="6400">
                <a:solidFill>
                  <a:schemeClr val="accent1"/>
                </a:solidFill>
                <a:latin typeface="NAB Impact" pitchFamily="50" charset="0"/>
              </a:defRPr>
            </a:lvl1pPr>
          </a:lstStyle>
          <a:p>
            <a:r>
              <a:rPr lang="en-US" noProof="0" dirty="0"/>
              <a:t>Click to add title</a:t>
            </a:r>
            <a:endParaRPr lang="en-AU" noProof="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36570" y="4016159"/>
            <a:ext cx="10261282" cy="1142809"/>
          </a:xfrm>
        </p:spPr>
        <p:txBody>
          <a:bodyPr lIns="0" rIns="0"/>
          <a:lstStyle>
            <a:lvl1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 sz="2800" cap="all" baseline="0">
                <a:solidFill>
                  <a:schemeClr val="tx1"/>
                </a:solidFill>
                <a:latin typeface="NAB Impact" pitchFamily="50" charset="0"/>
              </a:defRPr>
            </a:lvl1pPr>
          </a:lstStyle>
          <a:p>
            <a:r>
              <a:rPr lang="en-US" noProof="0" dirty="0"/>
              <a:t>Click to add subtitle</a:t>
            </a:r>
            <a:endParaRPr lang="en-AU" noProof="0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36570" y="6457589"/>
            <a:ext cx="10261282" cy="2785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47884" rIns="0" bIns="47884" anchor="b" anchorCtr="0">
            <a:noAutofit/>
          </a:bodyPr>
          <a:lstStyle>
            <a:lvl1pPr marL="0" indent="0" algn="l" defTabSz="656011" rtl="0" fontAlgn="base">
              <a:spcBef>
                <a:spcPct val="50000"/>
              </a:spcBef>
              <a:spcAft>
                <a:spcPct val="0"/>
              </a:spcAft>
              <a:buNone/>
              <a:defRPr lang="en-US" sz="1100" kern="1200" baseline="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1pPr>
            <a:lvl2pPr marL="660384" indent="-660384" algn="l" defTabSz="957776" rtl="0" fontAlgn="base">
              <a:spcBef>
                <a:spcPct val="50000"/>
              </a:spcBef>
              <a:spcAft>
                <a:spcPct val="0"/>
              </a:spcAft>
              <a:defRPr lang="en-US" sz="10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2pPr>
            <a:lvl3pPr marL="660384" indent="-660384" algn="l" defTabSz="957776" rtl="0" fontAlgn="base">
              <a:spcBef>
                <a:spcPct val="50000"/>
              </a:spcBef>
              <a:spcAft>
                <a:spcPct val="0"/>
              </a:spcAft>
              <a:defRPr lang="en-US" sz="10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3pPr>
            <a:lvl4pPr marL="660384" indent="-660384" algn="l" defTabSz="957776" rtl="0" fontAlgn="base">
              <a:spcBef>
                <a:spcPct val="50000"/>
              </a:spcBef>
              <a:spcAft>
                <a:spcPct val="0"/>
              </a:spcAft>
              <a:defRPr lang="en-US" sz="1000" kern="1200" smtClean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4pPr>
            <a:lvl5pPr marL="660384" indent="-660384" algn="l" defTabSz="957776" rtl="0" fontAlgn="base">
              <a:spcBef>
                <a:spcPct val="50000"/>
              </a:spcBef>
              <a:spcAft>
                <a:spcPct val="0"/>
              </a:spcAft>
              <a:defRPr lang="en-AU" sz="1000" kern="1200" dirty="0">
                <a:solidFill>
                  <a:schemeClr val="tx1"/>
                </a:solidFill>
                <a:latin typeface="Corpid C1 Regular" pitchFamily="34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dirty="0"/>
              <a:t>Insert Date and Author</a:t>
            </a:r>
          </a:p>
        </p:txBody>
      </p:sp>
      <p:pic>
        <p:nvPicPr>
          <p:cNvPr id="11" name="Picture 10" descr="NAB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411" y="196953"/>
            <a:ext cx="985083" cy="114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5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4845" y="154065"/>
            <a:ext cx="11521369" cy="754481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46" y="1383696"/>
            <a:ext cx="10971364" cy="4499527"/>
          </a:xfrm>
        </p:spPr>
        <p:txBody>
          <a:bodyPr lIns="0" rIns="0"/>
          <a:lstStyle>
            <a:lvl1pPr>
              <a:defRPr>
                <a:solidFill>
                  <a:schemeClr val="accent1"/>
                </a:solidFill>
              </a:defRPr>
            </a:lvl1pPr>
            <a:lvl2pPr marL="164144" indent="0">
              <a:spcBef>
                <a:spcPts val="0"/>
              </a:spcBef>
              <a:buNone/>
              <a:defRPr/>
            </a:lvl2pPr>
            <a:lvl3pPr marL="492433" indent="-164144">
              <a:spcBef>
                <a:spcPts val="305"/>
              </a:spcBef>
              <a:defRPr/>
            </a:lvl3pPr>
            <a:lvl4pPr marL="812082" indent="-164144">
              <a:spcBef>
                <a:spcPts val="305"/>
              </a:spcBef>
              <a:defRPr/>
            </a:lvl4pPr>
            <a:lvl5pPr marL="1140371" indent="-164144">
              <a:spcBef>
                <a:spcPts val="305"/>
              </a:spcBef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66B3-8C2A-4B94-AF1A-57C3F889C822}" type="slidenum">
              <a:rPr lang="en-AU"/>
              <a:pPr/>
              <a:t>‹#›</a:t>
            </a:fld>
            <a:endParaRPr lang="en-AU" sz="998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Footer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877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813" y="1443"/>
          <a:ext cx="1809" cy="1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3" y="1443"/>
                        <a:ext cx="1809" cy="1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34845" y="154067"/>
            <a:ext cx="11521369" cy="754481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334849" y="944541"/>
            <a:ext cx="1152049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lIns="82212" tIns="41107" rIns="82212" bIns="41107"/>
          <a:lstStyle/>
          <a:p>
            <a:endParaRPr lang="en-AU" sz="1566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34849" y="6381329"/>
            <a:ext cx="10421729" cy="288032"/>
          </a:xfrm>
          <a:prstGeom prst="rect">
            <a:avLst/>
          </a:prstGeom>
        </p:spPr>
        <p:txBody>
          <a:bodyPr lIns="0" tIns="0" rIns="0" bIns="0"/>
          <a:lstStyle>
            <a:lvl1pPr marL="531582" indent="-531582">
              <a:spcAft>
                <a:spcPts val="0"/>
              </a:spcAft>
              <a:buNone/>
              <a:defRPr sz="882"/>
            </a:lvl1pPr>
          </a:lstStyle>
          <a:p>
            <a:pPr marL="531582" lvl="0" indent="-531582">
              <a:spcAft>
                <a:spcPts val="0"/>
              </a:spcAft>
              <a:buNone/>
            </a:pPr>
            <a:r>
              <a:rPr lang="en-US" dirty="0"/>
              <a:t>Sources: 	Data sources </a:t>
            </a:r>
            <a:r>
              <a:rPr lang="en-US" dirty="0" err="1"/>
              <a:t>Corpid</a:t>
            </a:r>
            <a:r>
              <a:rPr lang="en-US" dirty="0"/>
              <a:t> Regular 9pt</a:t>
            </a:r>
          </a:p>
          <a:p>
            <a:pPr marL="531582" lvl="0" indent="-531582">
              <a:spcAft>
                <a:spcPts val="0"/>
              </a:spcAft>
              <a:buNone/>
            </a:pPr>
            <a:r>
              <a:rPr lang="en-US" dirty="0"/>
              <a:t>Notes: 	1) Notes </a:t>
            </a:r>
            <a:r>
              <a:rPr lang="en-US" dirty="0" err="1"/>
              <a:t>Corpid</a:t>
            </a:r>
            <a:r>
              <a:rPr lang="en-US" dirty="0"/>
              <a:t> Regular 9pt</a:t>
            </a:r>
          </a:p>
        </p:txBody>
      </p:sp>
    </p:spTree>
    <p:extLst>
      <p:ext uri="{BB962C8B-B14F-4D97-AF65-F5344CB8AC3E}">
        <p14:creationId xmlns:p14="http://schemas.microsoft.com/office/powerpoint/2010/main" val="10132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1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34845" y="1353457"/>
            <a:ext cx="10971364" cy="25230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noAutofit/>
          </a:bodyPr>
          <a:lstStyle>
            <a:lvl1pPr marL="0" indent="0" algn="l" defTabSz="946009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None/>
              <a:defRPr lang="en-US" sz="1814" kern="1200" cap="all" baseline="0" smtClean="0">
                <a:solidFill>
                  <a:schemeClr val="accent1"/>
                </a:solidFill>
                <a:latin typeface="NAB Impact" pitchFamily="50" charset="0"/>
                <a:ea typeface="+mn-ea"/>
                <a:cs typeface="+mn-cs"/>
              </a:defRPr>
            </a:lvl1pPr>
            <a:lvl2pPr algn="l" defTabSz="946009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6009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6009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6009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title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34845" y="1626771"/>
            <a:ext cx="10971364" cy="1410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t" anchorCtr="0">
            <a:spAutoFit/>
          </a:bodyPr>
          <a:lstStyle>
            <a:lvl1pPr marL="0" indent="0" algn="l" defTabSz="946009" rtl="0" fontAlgn="base">
              <a:lnSpc>
                <a:spcPts val="1089"/>
              </a:lnSpc>
              <a:spcBef>
                <a:spcPct val="0"/>
              </a:spcBef>
              <a:spcAft>
                <a:spcPct val="0"/>
              </a:spcAft>
              <a:buNone/>
              <a:defRPr lang="en-US" sz="1089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6009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6009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6009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6009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AU" noProof="0" dirty="0"/>
              <a:t>Chart sub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845" y="1926855"/>
            <a:ext cx="10971364" cy="3956367"/>
          </a:xfrm>
        </p:spPr>
        <p:txBody>
          <a:bodyPr/>
          <a:lstStyle>
            <a:lvl1pPr>
              <a:defRPr sz="1270"/>
            </a:lvl1pPr>
            <a:lvl2pPr>
              <a:defRPr sz="1270"/>
            </a:lvl2pPr>
            <a:lvl3pPr>
              <a:defRPr sz="1270"/>
            </a:lvl3pPr>
            <a:lvl4pPr>
              <a:defRPr sz="1270"/>
            </a:lvl4pPr>
            <a:lvl5pPr>
              <a:defRPr sz="127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846" y="6069328"/>
            <a:ext cx="10597853" cy="27201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52144" rIns="0" bIns="52144" anchor="ctr" anchorCtr="0">
            <a:spAutoFit/>
          </a:bodyPr>
          <a:lstStyle>
            <a:lvl1pPr marL="0" marR="0" indent="0" algn="l" defTabSz="9460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 lang="en-US" sz="816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46009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2pPr>
            <a:lvl3pPr algn="l" defTabSz="946009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3pPr>
            <a:lvl4pPr algn="l" defTabSz="946009" rtl="0" fontAlgn="base">
              <a:spcBef>
                <a:spcPct val="0"/>
              </a:spcBef>
              <a:spcAft>
                <a:spcPct val="0"/>
              </a:spcAft>
              <a:defRPr lang="en-US" sz="1270" kern="1200" smtClean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4pPr>
            <a:lvl5pPr algn="l" defTabSz="946009" rtl="0" fontAlgn="base">
              <a:spcBef>
                <a:spcPct val="0"/>
              </a:spcBef>
              <a:spcAft>
                <a:spcPct val="0"/>
              </a:spcAft>
              <a:defRPr lang="en-AU" sz="1270" kern="1200" dirty="0">
                <a:solidFill>
                  <a:schemeClr val="accent1"/>
                </a:solidFill>
                <a:latin typeface="Corpid C1 Bold" pitchFamily="34" charset="0"/>
                <a:ea typeface="+mn-ea"/>
                <a:cs typeface="+mn-cs"/>
              </a:defRPr>
            </a:lvl5pPr>
          </a:lstStyle>
          <a:p>
            <a:pPr marL="0" marR="0" lvl="0" indent="0" algn="l" defTabSz="946009" rtl="0" eaLnBrk="1" fontAlgn="base" latinLnBrk="0" hangingPunct="1">
              <a:lnSpc>
                <a:spcPts val="127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AU" sz="816" noProof="0" dirty="0">
                <a:latin typeface="Corpid C1 Regular" pitchFamily="34" charset="0"/>
              </a:rPr>
              <a:t>Source: Data Sources Corpid Regular 9pt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34848" y="6535473"/>
            <a:ext cx="524893" cy="293729"/>
          </a:xfrm>
        </p:spPr>
        <p:txBody>
          <a:bodyPr/>
          <a:lstStyle/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847" y="154065"/>
            <a:ext cx="11521368" cy="7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238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8000" y="651603"/>
            <a:ext cx="11136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958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8000" y="295684"/>
            <a:ext cx="11136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208989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4480" y="11519"/>
            <a:ext cx="10135867" cy="81331"/>
          </a:xfrm>
          <a:prstGeom prst="rect">
            <a:avLst/>
          </a:prstGeom>
          <a:noFill/>
        </p:spPr>
        <p:txBody>
          <a:bodyPr vert="horz" wrap="square" lIns="32652" tIns="32652" rIns="32652" bIns="32652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52" tIns="32652" rIns="32652" bIns="32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451" err="1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31143" y="1448759"/>
            <a:ext cx="4597374" cy="2155251"/>
          </a:xfrm>
        </p:spPr>
        <p:txBody>
          <a:bodyPr/>
          <a:lstStyle>
            <a:lvl1pPr>
              <a:lnSpc>
                <a:spcPts val="3374"/>
              </a:lnSpc>
              <a:defRPr sz="3265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8346" y="0"/>
            <a:ext cx="8293654" cy="6858000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430775" y="4238915"/>
            <a:ext cx="3348456" cy="2319597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5147" baseline="0">
                <a:latin typeface="+mj-lt"/>
              </a:defRPr>
            </a:lvl1pPr>
            <a:lvl2pPr>
              <a:defRPr sz="15419">
                <a:latin typeface="+mj-lt"/>
              </a:defRPr>
            </a:lvl2pPr>
            <a:lvl3pPr>
              <a:defRPr sz="15419">
                <a:latin typeface="+mj-lt"/>
              </a:defRPr>
            </a:lvl3pPr>
            <a:lvl4pPr>
              <a:defRPr sz="15419">
                <a:latin typeface="+mj-lt"/>
              </a:defRPr>
            </a:lvl4pPr>
            <a:lvl5pPr>
              <a:defRPr sz="15419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878208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0" y="11519"/>
            <a:ext cx="10135867" cy="81331"/>
          </a:xfrm>
          <a:prstGeom prst="rect">
            <a:avLst/>
          </a:prstGeom>
          <a:noFill/>
        </p:spPr>
        <p:txBody>
          <a:bodyPr vert="horz" wrap="square" lIns="32652" tIns="32652" rIns="32652" bIns="32652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11085034" y="6033965"/>
            <a:ext cx="1096328" cy="81557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652" tIns="32652" rIns="32652" bIns="32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451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926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4480" y="11519"/>
            <a:ext cx="10135867" cy="81331"/>
          </a:xfrm>
          <a:prstGeom prst="rect">
            <a:avLst/>
          </a:prstGeom>
          <a:noFill/>
        </p:spPr>
        <p:txBody>
          <a:bodyPr vert="horz" wrap="square" lIns="32652" tIns="32652" rIns="32652" bIns="32652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39493586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825046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>
          <p15:clr>
            <a:srgbClr val="CCCCCC"/>
          </p15:clr>
        </p15:guide>
        <p15:guide id="2" pos="6552">
          <p15:clr>
            <a:srgbClr val="CCCCCC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A95C389-A27E-487A-8DCC-B9EA907EBF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A95C389-A27E-487A-8DCC-B9EA907EBF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E80466F-8B45-42BF-BBFE-72D0D45C3A92}"/>
              </a:ext>
            </a:extLst>
          </p:cNvPr>
          <p:cNvSpPr/>
          <p:nvPr userDrawn="1">
            <p:custDataLst>
              <p:tags r:id="rId12"/>
            </p:custDataLst>
          </p:nvPr>
        </p:nvSpPr>
        <p:spPr bwMode="auto">
          <a:xfrm>
            <a:off x="0" y="0"/>
            <a:ext cx="195385" cy="158750"/>
          </a:xfrm>
          <a:prstGeom prst="rect">
            <a:avLst/>
          </a:prstGeom>
          <a:noFill/>
          <a:ln w="63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AB Impact" panose="02010608060202020104" pitchFamily="50" charset="0"/>
              <a:ea typeface="+mj-ea"/>
              <a:cs typeface="Arial" panose="020B0604020202020204" pitchFamily="34" charset="0"/>
              <a:sym typeface="NAB Impact" panose="02010608060202020104" pitchFamily="50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845" y="154065"/>
            <a:ext cx="11521369" cy="75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884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title style</a:t>
            </a:r>
            <a:endParaRPr lang="en-AU" noProof="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847" y="1383696"/>
            <a:ext cx="10972076" cy="449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884" rIns="0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AU" noProof="0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34848" y="944541"/>
            <a:ext cx="1152049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lIns="83969" tIns="41985" rIns="83969" bIns="41985"/>
          <a:lstStyle/>
          <a:p>
            <a:endParaRPr lang="en-AU" sz="1800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086" y="6535474"/>
            <a:ext cx="524894" cy="29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884" rIns="0" bIns="47884" numCol="1" anchor="t" anchorCtr="0" compatLnSpc="1">
            <a:prstTxWarp prst="textNoShape">
              <a:avLst/>
            </a:prstTxWarp>
          </a:bodyPr>
          <a:lstStyle>
            <a:lvl1pPr algn="l" defTabSz="957776">
              <a:defRPr sz="800" baseline="0">
                <a:solidFill>
                  <a:schemeClr val="tx1"/>
                </a:solidFill>
                <a:cs typeface="+mn-cs"/>
              </a:defRPr>
            </a:lvl1pPr>
          </a:lstStyle>
          <a:p>
            <a:fld id="{D9407186-31EA-45C5-A793-40B12ED8139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42999" y="6535474"/>
            <a:ext cx="10199216" cy="298768"/>
          </a:xfrm>
          <a:prstGeom prst="rect">
            <a:avLst/>
          </a:prstGeom>
        </p:spPr>
        <p:txBody>
          <a:bodyPr vert="horz" lIns="0" tIns="49588" rIns="0" bIns="41985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</a:t>
            </a:r>
          </a:p>
        </p:txBody>
      </p:sp>
      <p:pic>
        <p:nvPicPr>
          <p:cNvPr id="10" name="Picture 9" descr="NAB logo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264" y="6142542"/>
            <a:ext cx="500751" cy="58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6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57776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900" cap="all" baseline="0">
          <a:solidFill>
            <a:schemeClr val="accent1"/>
          </a:solidFill>
          <a:latin typeface="NAB Impact" pitchFamily="50" charset="0"/>
          <a:ea typeface="+mj-ea"/>
          <a:cs typeface="+mj-cs"/>
        </a:defRPr>
      </a:lvl1pPr>
      <a:lvl2pPr algn="l" defTabSz="957776" rtl="0" eaLnBrk="1" fontAlgn="base" hangingPunct="1"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Corpid C1 Bold" pitchFamily="34" charset="0"/>
          <a:cs typeface="Arial" charset="0"/>
        </a:defRPr>
      </a:lvl2pPr>
      <a:lvl3pPr algn="l" defTabSz="957776" rtl="0" eaLnBrk="1" fontAlgn="base" hangingPunct="1"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Corpid C1 Bold" pitchFamily="34" charset="0"/>
          <a:cs typeface="Arial" charset="0"/>
        </a:defRPr>
      </a:lvl3pPr>
      <a:lvl4pPr algn="l" defTabSz="957776" rtl="0" eaLnBrk="1" fontAlgn="base" hangingPunct="1"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Corpid C1 Bold" pitchFamily="34" charset="0"/>
          <a:cs typeface="Arial" charset="0"/>
        </a:defRPr>
      </a:lvl4pPr>
      <a:lvl5pPr algn="l" defTabSz="957776" rtl="0" eaLnBrk="1" fontAlgn="base" hangingPunct="1"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Corpid C1 Bold" pitchFamily="34" charset="0"/>
          <a:cs typeface="Arial" charset="0"/>
        </a:defRPr>
      </a:lvl5pPr>
      <a:lvl6pPr marL="419847" algn="l" defTabSz="957776" rtl="0" eaLnBrk="1" fontAlgn="base" hangingPunct="1"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Corpid C1 Bold" pitchFamily="34" charset="0"/>
          <a:cs typeface="Arial" charset="0"/>
        </a:defRPr>
      </a:lvl6pPr>
      <a:lvl7pPr marL="839694" algn="l" defTabSz="957776" rtl="0" eaLnBrk="1" fontAlgn="base" hangingPunct="1"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Corpid C1 Bold" pitchFamily="34" charset="0"/>
          <a:cs typeface="Arial" charset="0"/>
        </a:defRPr>
      </a:lvl7pPr>
      <a:lvl8pPr marL="1259540" algn="l" defTabSz="957776" rtl="0" eaLnBrk="1" fontAlgn="base" hangingPunct="1"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Corpid C1 Bold" pitchFamily="34" charset="0"/>
          <a:cs typeface="Arial" charset="0"/>
        </a:defRPr>
      </a:lvl8pPr>
      <a:lvl9pPr marL="1679387" algn="l" defTabSz="957776" rtl="0" eaLnBrk="1" fontAlgn="base" hangingPunct="1"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Corpid C1 Bold" pitchFamily="34" charset="0"/>
          <a:cs typeface="Arial" charset="0"/>
        </a:defRPr>
      </a:lvl9pPr>
    </p:titleStyle>
    <p:bodyStyle>
      <a:lvl1pPr marL="166189" indent="-166189" algn="l" defTabSz="957776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498568" indent="-166189" algn="l" defTabSz="957776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300">
          <a:solidFill>
            <a:schemeClr val="tx1"/>
          </a:solidFill>
          <a:latin typeface="+mn-lt"/>
          <a:cs typeface="+mn-cs"/>
        </a:defRPr>
      </a:lvl2pPr>
      <a:lvl3pPr marL="822200" indent="-166189" algn="l" defTabSz="957776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300">
          <a:solidFill>
            <a:schemeClr val="tx1"/>
          </a:solidFill>
          <a:latin typeface="+mn-lt"/>
          <a:cs typeface="+mn-cs"/>
        </a:defRPr>
      </a:lvl3pPr>
      <a:lvl4pPr marL="1154579" indent="-166189" algn="l" defTabSz="957776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300">
          <a:solidFill>
            <a:schemeClr val="tx1"/>
          </a:solidFill>
          <a:latin typeface="+mn-lt"/>
          <a:cs typeface="+mn-cs"/>
        </a:defRPr>
      </a:lvl4pPr>
      <a:lvl5pPr marL="1486957" indent="-166189" algn="l" defTabSz="957776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300">
          <a:solidFill>
            <a:schemeClr val="tx1"/>
          </a:solidFill>
          <a:latin typeface="+mn-lt"/>
          <a:cs typeface="+mn-cs"/>
        </a:defRPr>
      </a:lvl5pPr>
      <a:lvl6pPr marL="2677981" indent="-282813" algn="l" defTabSz="957776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300">
          <a:solidFill>
            <a:schemeClr val="tx1"/>
          </a:solidFill>
          <a:latin typeface="+mn-lt"/>
          <a:cs typeface="+mn-cs"/>
        </a:defRPr>
      </a:lvl6pPr>
      <a:lvl7pPr marL="3097828" indent="-282813" algn="l" defTabSz="957776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300">
          <a:solidFill>
            <a:schemeClr val="tx1"/>
          </a:solidFill>
          <a:latin typeface="+mn-lt"/>
          <a:cs typeface="+mn-cs"/>
        </a:defRPr>
      </a:lvl7pPr>
      <a:lvl8pPr marL="3517675" indent="-282813" algn="l" defTabSz="957776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300">
          <a:solidFill>
            <a:schemeClr val="tx1"/>
          </a:solidFill>
          <a:latin typeface="+mn-lt"/>
          <a:cs typeface="+mn-cs"/>
        </a:defRPr>
      </a:lvl8pPr>
      <a:lvl9pPr marL="3937522" indent="-282813" algn="l" defTabSz="957776" rtl="0" eaLnBrk="1" fontAlgn="base" hangingPunct="1">
        <a:spcBef>
          <a:spcPct val="50000"/>
        </a:spcBef>
        <a:spcAft>
          <a:spcPct val="0"/>
        </a:spcAft>
        <a:buFont typeface="Corpid C1 Regular" pitchFamily="34" charset="0"/>
        <a:buChar char="–"/>
        <a:defRPr sz="1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Role purpose statement Template</a:t>
            </a:r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1258108" y="11519"/>
            <a:ext cx="724776" cy="81331"/>
          </a:xfrm>
          <a:prstGeom prst="rect">
            <a:avLst/>
          </a:prstGeom>
          <a:noFill/>
        </p:spPr>
        <p:txBody>
          <a:bodyPr vert="horz" wrap="none" lIns="32652" tIns="32652" rIns="32652" bIns="32652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13303328"/>
              </p:ext>
            </p:extLst>
          </p:nvPr>
        </p:nvGraphicFramePr>
        <p:xfrm>
          <a:off x="265922" y="1026684"/>
          <a:ext cx="11756572" cy="56429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918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44">
                  <a:extLst>
                    <a:ext uri="{9D8B030D-6E8A-4147-A177-3AD203B41FA5}">
                      <a16:colId xmlns:a16="http://schemas.microsoft.com/office/drawing/2014/main" val="1901469753"/>
                    </a:ext>
                  </a:extLst>
                </a:gridCol>
                <a:gridCol w="4030971">
                  <a:extLst>
                    <a:ext uri="{9D8B030D-6E8A-4147-A177-3AD203B41FA5}">
                      <a16:colId xmlns:a16="http://schemas.microsoft.com/office/drawing/2014/main" val="580312801"/>
                    </a:ext>
                  </a:extLst>
                </a:gridCol>
              </a:tblGrid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Grade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 Legal Counsel, Everyday</a:t>
                      </a: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Banking &amp; Digital Legal</a:t>
                      </a:r>
                      <a:endParaRPr lang="en-GB" sz="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Head of Everyday Banking &amp; Digital Legal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reports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organisation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086309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48942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800" b="1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US" sz="800"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8292">
                <a:tc rowSpan="2">
                  <a:txBody>
                    <a:bodyPr/>
                    <a:lstStyle/>
                    <a:p>
                      <a:pPr marL="177800" marR="0" lvl="0" indent="-177800" algn="l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role will provide accurate, innovative and customer and</a:t>
                      </a:r>
                      <a:r>
                        <a:rPr lang="en-AU" sz="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banker</a:t>
                      </a: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focussed legal advice</a:t>
                      </a:r>
                      <a:r>
                        <a:rPr lang="en-AU" sz="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predominantly to the Everyday Banking &amp; Personal Engagement domains.  On occasion, this role may be asked to provide legal advice to the Home Ownership domain.</a:t>
                      </a:r>
                      <a:endParaRPr lang="en-A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l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AU" sz="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role will contribute to results for NAB by providing legal advice:</a:t>
                      </a:r>
                    </a:p>
                    <a:p>
                      <a:pPr marL="177800" marR="0" lvl="0" indent="-177800" algn="l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relation to essential regulatory requirements; and  </a:t>
                      </a:r>
                    </a:p>
                    <a:p>
                      <a:pPr marL="177800" marR="0" lvl="0" indent="-177800" algn="l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supports strategy execution work prioritised by the leaders of the Everyday Banking and Personal Engagement domains.</a:t>
                      </a:r>
                      <a:endParaRPr lang="en-A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marR="0" lvl="0" indent="-155948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marR="0" lvl="0" indent="-155948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0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Key Capabilities (core NAB capabilities – reduce/ add as needed)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AU" sz="8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Customer Focus  | Collaborates | Decision Quality | Cultivates Innovation | Plans &amp; Aligns | Demonstrates self awareness | Ensures Accountability</a:t>
                      </a:r>
                      <a:endParaRPr lang="en-AU" sz="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800" b="0" u="sng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Technical capabilities (specific to role)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800" b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Ability to apply risk based decision making to legal risk, supporting simplification and innovation.  </a:t>
                      </a:r>
                      <a:endParaRPr lang="en-US" sz="800" dirty="0">
                        <a:latin typeface="+mn-lt"/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Experience</a:t>
                      </a:r>
                      <a:r>
                        <a:rPr lang="en-GB" sz="800" b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700" b="0" i="1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(please be as specific as possible)</a:t>
                      </a:r>
                    </a:p>
                    <a:p>
                      <a:pPr marL="155575" lvl="0" indent="-155575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AU" sz="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years + legal experience in financial services.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4350">
                <a:tc vMerge="1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Qualification Requirements</a:t>
                      </a:r>
                      <a:endParaRPr lang="en-GB" sz="800" b="0" u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800" b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Bachelor of Laws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800" b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years + Post qualification experience</a:t>
                      </a:r>
                      <a:endParaRPr lang="en-US" sz="800" dirty="0">
                        <a:latin typeface="+mn-lt"/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  <a:endParaRPr lang="en-US" sz="800" dirty="0"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053021">
                <a:tc>
                  <a:txBody>
                    <a:bodyPr/>
                    <a:lstStyle/>
                    <a:p>
                      <a:pPr marL="182245" marR="0" lvl="0" indent="-182245" algn="l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Font typeface="Verdana" panose="020B0604030504040204" pitchFamily="34" charset="0"/>
                        <a:buChar char="•"/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risk</a:t>
                      </a:r>
                      <a:r>
                        <a:rPr lang="en-AU" sz="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judgment decisions</a:t>
                      </a:r>
                      <a:endParaRPr lang="en-A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AU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role will be responsible for legal advice provided to</a:t>
                      </a:r>
                      <a:r>
                        <a:rPr lang="en-AU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everyday banking and personal engagement domains, driving simplification in accordance with the priorities set by the Executive, Everyday Banking and the Executive, Digital, Personal Bank. </a:t>
                      </a:r>
                      <a:endParaRPr lang="en-AU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575" indent="-155575" algn="l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AU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main challenge of the role will be to ensure that the everyday banking </a:t>
                      </a:r>
                      <a:r>
                        <a:rPr lang="en-AU" sz="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domain is getting simpler and more customer and banker focussed whilst meeting legal and regulatory requirements.  It will be difficult, but essential, to balance legal requirements with simplicity and automation. </a:t>
                      </a:r>
                      <a:endParaRPr lang="en-AU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89706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Relationships &amp; Interfaces</a:t>
                      </a: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  <a:endParaRPr lang="en-US" sz="800" dirty="0">
                        <a:latin typeface="+mn-lt"/>
                      </a:endParaRPr>
                    </a:p>
                  </a:txBody>
                  <a:tcPr marL="32652" marR="32652" marT="32652" marB="3265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931035">
                <a:tc>
                  <a:txBody>
                    <a:bodyPr/>
                    <a:lstStyle/>
                    <a:p>
                      <a:pPr marL="155575" marR="0" lvl="0" indent="-15557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Executive, Everyday Banking, Personal Bank,</a:t>
                      </a:r>
                    </a:p>
                    <a:p>
                      <a:pPr marL="155575" marR="0" lvl="0" indent="-15557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Executive, Personal Lending Experience</a:t>
                      </a:r>
                    </a:p>
                    <a:p>
                      <a:pPr marL="155575" marR="0" lvl="0" indent="-15557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Executive. Digital Engagement, Personal Bank</a:t>
                      </a:r>
                    </a:p>
                    <a:p>
                      <a:pPr marL="155575" marR="0" lvl="0" indent="-15557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Executive, CRO, Personal Bank</a:t>
                      </a:r>
                    </a:p>
                    <a:p>
                      <a:pPr marL="155575" marR="0" lvl="0" indent="-15557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endParaRPr kumimoji="0" lang="en-GB" sz="7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575" marR="0" lvl="0" indent="-155575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endParaRPr kumimoji="0" lang="en-GB" sz="7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dirty="0">
                          <a:latin typeface="+mn-lt"/>
                        </a:rPr>
                        <a:t>Success for this role will be measured</a:t>
                      </a:r>
                      <a:r>
                        <a:rPr lang="en-US" sz="800" baseline="0" dirty="0">
                          <a:latin typeface="+mn-lt"/>
                        </a:rPr>
                        <a:t> by 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aseline="0" dirty="0">
                          <a:latin typeface="+mn-lt"/>
                        </a:rPr>
                        <a:t>A reduction in time to  get events to REF;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aseline="0" dirty="0">
                          <a:latin typeface="+mn-lt"/>
                        </a:rPr>
                        <a:t>Feedback on quality and clarity of advice from REF and Everyday banking and Personal Engagement domains.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aseline="0" dirty="0">
                          <a:latin typeface="+mn-lt"/>
                        </a:rPr>
                        <a:t>An uplift in effective controls applicable to Everyday Banking products;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aseline="0" dirty="0" err="1">
                          <a:latin typeface="+mn-lt"/>
                        </a:rPr>
                        <a:t>Rationalisation</a:t>
                      </a:r>
                      <a:r>
                        <a:rPr lang="en-US" sz="800" baseline="0" dirty="0">
                          <a:latin typeface="+mn-lt"/>
                        </a:rPr>
                        <a:t> and simplification of policies and processes applicable to Everyday Banking products and Personal Bank;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800" baseline="0" dirty="0">
                          <a:latin typeface="+mn-lt"/>
                        </a:rPr>
                        <a:t>Uplift in self-service capability in relation to Everyday  Banking products.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32652" marR="32652" marT="32652" marB="32652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6670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8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8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8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3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5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wMnxCpdYEkNBqqRnA22A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7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7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7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7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79"/>
</p:tagLst>
</file>

<file path=ppt/theme/theme1.xml><?xml version="1.0" encoding="utf-8"?>
<a:theme xmlns:a="http://schemas.openxmlformats.org/drawingml/2006/main" name="NAB Cover - Pattern 3">
  <a:themeElements>
    <a:clrScheme name="NAB PPT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">
      <a:majorFont>
        <a:latin typeface="Corpid C1 Bold"/>
        <a:ea typeface=""/>
        <a:cs typeface="Arial"/>
      </a:majorFont>
      <a:minorFont>
        <a:latin typeface="Corpid C1 Regular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id C1 Regular" pitchFamily="34" charset="0"/>
          </a:defRPr>
        </a:defPPr>
      </a:lstStyle>
    </a:spDef>
    <a:lnDef>
      <a:spPr bwMode="auto">
        <a:solidFill>
          <a:schemeClr val="hlink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noAutofit/>
      </a:bodyPr>
      <a:lstStyle>
        <a:defPPr algn="l">
          <a:defRPr sz="1400" dirty="0" err="1" smtClean="0"/>
        </a:defPPr>
      </a:lstStyle>
    </a:txDef>
  </a:objectDefaults>
  <a:extraClrSchemeLst>
    <a:extraClrScheme>
      <a:clrScheme name="NAB default design 1">
        <a:dk1>
          <a:srgbClr val="000000"/>
        </a:dk1>
        <a:lt1>
          <a:srgbClr val="FFFFFF"/>
        </a:lt1>
        <a:dk2>
          <a:srgbClr val="9A9AC8"/>
        </a:dk2>
        <a:lt2>
          <a:srgbClr val="4C626C"/>
        </a:lt2>
        <a:accent1>
          <a:srgbClr val="FF0000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0000"/>
        </a:accent6>
        <a:hlink>
          <a:srgbClr val="F2F4F6"/>
        </a:hlink>
        <a:folHlink>
          <a:srgbClr val="A3AD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E6DAB8653AB24F9F2331A90212BC78" ma:contentTypeVersion="6" ma:contentTypeDescription="Create a new document." ma:contentTypeScope="" ma:versionID="586654f0ea8959891fa130d59056cbd5">
  <xsd:schema xmlns:xsd="http://www.w3.org/2001/XMLSchema" xmlns:xs="http://www.w3.org/2001/XMLSchema" xmlns:p="http://schemas.microsoft.com/office/2006/metadata/properties" xmlns:ns2="5406554b-37f1-4e4c-9e44-362f877c8aaa" xmlns:ns3="b1d422a1-e5c3-4e2d-9a8f-12149140296c" targetNamespace="http://schemas.microsoft.com/office/2006/metadata/properties" ma:root="true" ma:fieldsID="dc3ef84a4181a0e7235254eaf3a82b3e" ns2:_="" ns3:_="">
    <xsd:import namespace="5406554b-37f1-4e4c-9e44-362f877c8aaa"/>
    <xsd:import namespace="b1d422a1-e5c3-4e2d-9a8f-1214914029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6554b-37f1-4e4c-9e44-362f877c8a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422a1-e5c3-4e2d-9a8f-1214914029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1B7DA3-6B83-4E11-8401-DFB4D6E6EEE1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406554b-37f1-4e4c-9e44-362f877c8aa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95C659E-E1F0-459B-896A-684127C0A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6554b-37f1-4e4c-9e44-362f877c8aaa"/>
    <ds:schemaRef ds:uri="b1d422a1-e5c3-4e2d-9a8f-1214914029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699E53-52BC-4670-A23C-087952B901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425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Corpid C1 Bold</vt:lpstr>
      <vt:lpstr>Corpid C1 Light</vt:lpstr>
      <vt:lpstr>Corpid C1 Regular</vt:lpstr>
      <vt:lpstr>NAB Impact</vt:lpstr>
      <vt:lpstr>Verdana</vt:lpstr>
      <vt:lpstr>Wingdings</vt:lpstr>
      <vt:lpstr>NAB Cover - Pattern 3</vt:lpstr>
      <vt:lpstr>think-cell Slide</vt:lpstr>
      <vt:lpstr>Role purpose statement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 Template</dc:title>
  <dc:creator>Michelle Clarke</dc:creator>
  <cp:lastModifiedBy>Kirsten Ganley</cp:lastModifiedBy>
  <cp:revision>13</cp:revision>
  <dcterms:created xsi:type="dcterms:W3CDTF">2020-07-09T11:53:55Z</dcterms:created>
  <dcterms:modified xsi:type="dcterms:W3CDTF">2024-09-20T05:40:14Z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0x010100ACE6DAB8653AB24F9F2331A90212BC78</vt:lpwstr>
  </property>
  <property fmtid="{D5CDD505-2E9C-101B-9397-08002B2CF9AE}" pid="3" name="MSIP_Label_b00d377c-712a-4212-ac8f-67d0339a635d_Enabled">
    <vt:lpwstr>true</vt:lpwstr>
  </property>
  <property fmtid="{D5CDD505-2E9C-101B-9397-08002B2CF9AE}" pid="4" name="MSIP_Label_b00d377c-712a-4212-ac8f-67d0339a635d_SetDate">
    <vt:lpwstr>2021-08-19T05:31:40Z</vt:lpwstr>
  </property>
  <property fmtid="{D5CDD505-2E9C-101B-9397-08002B2CF9AE}" pid="5" name="MSIP_Label_b00d377c-712a-4212-ac8f-67d0339a635d_Method">
    <vt:lpwstr>Privileged</vt:lpwstr>
  </property>
  <property fmtid="{D5CDD505-2E9C-101B-9397-08002B2CF9AE}" pid="6" name="MSIP_Label_b00d377c-712a-4212-ac8f-67d0339a635d_Name">
    <vt:lpwstr>b00d377c-712a-4212-ac8f-67d0339a635d</vt:lpwstr>
  </property>
  <property fmtid="{D5CDD505-2E9C-101B-9397-08002B2CF9AE}" pid="7" name="MSIP_Label_b00d377c-712a-4212-ac8f-67d0339a635d_SiteId">
    <vt:lpwstr>48d6943f-580e-40b1-a0e1-c07fa3707873</vt:lpwstr>
  </property>
  <property fmtid="{D5CDD505-2E9C-101B-9397-08002B2CF9AE}" pid="8" name="MSIP_Label_b00d377c-712a-4212-ac8f-67d0339a635d_ActionId">
    <vt:lpwstr>f2870467-d1cc-404b-98d6-c503fec81917</vt:lpwstr>
  </property>
  <property fmtid="{D5CDD505-2E9C-101B-9397-08002B2CF9AE}" pid="9" name="MSIP_Label_b00d377c-712a-4212-ac8f-67d0339a635d_ContentBits">
    <vt:lpwstr>0</vt:lpwstr>
  </property>
</Properties>
</file>