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19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  <p:cmAuthor id="2" name="William Stammers" initials="WS" lastIdx="5" clrIdx="1">
    <p:extLst>
      <p:ext uri="{19B8F6BF-5375-455C-9EA6-DF929625EA0E}">
        <p15:presenceInfo xmlns:p15="http://schemas.microsoft.com/office/powerpoint/2012/main" userId="S::william.stammers@nab.com.au::c9abbd9c-9f6b-41f6-86c2-bdcda0614fc5" providerId="AD"/>
      </p:ext>
    </p:extLst>
  </p:cmAuthor>
  <p:cmAuthor id="3" name="Pina Starchenko" initials="PS" lastIdx="5" clrIdx="2">
    <p:extLst>
      <p:ext uri="{19B8F6BF-5375-455C-9EA6-DF929625EA0E}">
        <p15:presenceInfo xmlns:p15="http://schemas.microsoft.com/office/powerpoint/2012/main" userId="S-1-5-21-3499964120-3315823391-1593708255-987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0" d="100"/>
          <a:sy n="110" d="100"/>
        </p:scale>
        <p:origin x="1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Hau" userId="606d7f3e-aaef-47f9-8da9-b36991fd54a9" providerId="ADAL" clId="{58230A71-0ABD-BF41-AB52-D460C644768F}"/>
    <pc:docChg chg="modSld">
      <pc:chgData name="Tony Hau" userId="606d7f3e-aaef-47f9-8da9-b36991fd54a9" providerId="ADAL" clId="{58230A71-0ABD-BF41-AB52-D460C644768F}" dt="2024-02-22T03:31:20.999" v="0" actId="20577"/>
      <pc:docMkLst>
        <pc:docMk/>
      </pc:docMkLst>
      <pc:sldChg chg="modSp mod">
        <pc:chgData name="Tony Hau" userId="606d7f3e-aaef-47f9-8da9-b36991fd54a9" providerId="ADAL" clId="{58230A71-0ABD-BF41-AB52-D460C644768F}" dt="2024-02-22T03:31:20.999" v="0" actId="20577"/>
        <pc:sldMkLst>
          <pc:docMk/>
          <pc:sldMk cId="3068536095" sldId="319"/>
        </pc:sldMkLst>
        <pc:graphicFrameChg chg="modGraphic">
          <ac:chgData name="Tony Hau" userId="606d7f3e-aaef-47f9-8da9-b36991fd54a9" providerId="ADAL" clId="{58230A71-0ABD-BF41-AB52-D460C644768F}" dt="2024-02-22T03:31:20.999" v="0" actId="2057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  <pc:docChgLst>
    <pc:chgData name="Pina Starchenko" userId="S::pina.starchenko@nab.com.au::eea38fa2-5a79-4b8e-8ace-cba080eaf492" providerId="AD" clId="Web-{E42AD706-173B-1046-0A01-706AD0299C2B}"/>
    <pc:docChg chg="modSld">
      <pc:chgData name="Pina Starchenko" userId="S::pina.starchenko@nab.com.au::eea38fa2-5a79-4b8e-8ace-cba080eaf492" providerId="AD" clId="Web-{E42AD706-173B-1046-0A01-706AD0299C2B}" dt="2022-11-08T03:01:52.865" v="17"/>
      <pc:docMkLst>
        <pc:docMk/>
      </pc:docMkLst>
      <pc:sldChg chg="modSp">
        <pc:chgData name="Pina Starchenko" userId="S::pina.starchenko@nab.com.au::eea38fa2-5a79-4b8e-8ace-cba080eaf492" providerId="AD" clId="Web-{E42AD706-173B-1046-0A01-706AD0299C2B}" dt="2022-11-08T03:01:52.865" v="17"/>
        <pc:sldMkLst>
          <pc:docMk/>
          <pc:sldMk cId="3068536095" sldId="319"/>
        </pc:sldMkLst>
        <pc:spChg chg="mod">
          <ac:chgData name="Pina Starchenko" userId="S::pina.starchenko@nab.com.au::eea38fa2-5a79-4b8e-8ace-cba080eaf492" providerId="AD" clId="Web-{E42AD706-173B-1046-0A01-706AD0299C2B}" dt="2022-11-08T03:00:42.238" v="5" actId="20577"/>
          <ac:spMkLst>
            <pc:docMk/>
            <pc:sldMk cId="3068536095" sldId="319"/>
            <ac:spMk id="2" creationId="{00000000-0000-0000-0000-000000000000}"/>
          </ac:spMkLst>
        </pc:spChg>
        <pc:graphicFrameChg chg="mod modGraphic">
          <ac:chgData name="Pina Starchenko" userId="S::pina.starchenko@nab.com.au::eea38fa2-5a79-4b8e-8ace-cba080eaf492" providerId="AD" clId="Web-{E42AD706-173B-1046-0A01-706AD0299C2B}" dt="2022-11-08T03:01:52.865" v="1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  <pc:docChgLst>
    <pc:chgData name="Pina Starchenko" userId="eea38fa2-5a79-4b8e-8ace-cba080eaf492" providerId="ADAL" clId="{AE2ECF14-2DDE-CB47-B183-89FEA8D078EB}"/>
    <pc:docChg chg="undo custSel modSld">
      <pc:chgData name="Pina Starchenko" userId="eea38fa2-5a79-4b8e-8ace-cba080eaf492" providerId="ADAL" clId="{AE2ECF14-2DDE-CB47-B183-89FEA8D078EB}" dt="2022-09-18T01:55:11.941" v="600" actId="20577"/>
      <pc:docMkLst>
        <pc:docMk/>
      </pc:docMkLst>
      <pc:sldChg chg="modSp mod">
        <pc:chgData name="Pina Starchenko" userId="eea38fa2-5a79-4b8e-8ace-cba080eaf492" providerId="ADAL" clId="{AE2ECF14-2DDE-CB47-B183-89FEA8D078EB}" dt="2022-09-18T01:55:11.941" v="600" actId="20577"/>
        <pc:sldMkLst>
          <pc:docMk/>
          <pc:sldMk cId="3068536095" sldId="319"/>
        </pc:sldMkLst>
        <pc:graphicFrameChg chg="mod modGraphic">
          <ac:chgData name="Pina Starchenko" userId="eea38fa2-5a79-4b8e-8ace-cba080eaf492" providerId="ADAL" clId="{AE2ECF14-2DDE-CB47-B183-89FEA8D078EB}" dt="2022-09-18T01:55:11.941" v="600" actId="2057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  <pc:docChgLst>
    <pc:chgData name="Reshem Rakhra" userId="S::reshem.rakhra@nab.com.au::934cf73f-0241-4756-b1e7-a7fad2391fc8" providerId="AD" clId="Web-{6453F0E7-4EF5-4601-82F9-11DCA02C5F13}"/>
    <pc:docChg chg="modSld">
      <pc:chgData name="Reshem Rakhra" userId="S::reshem.rakhra@nab.com.au::934cf73f-0241-4756-b1e7-a7fad2391fc8" providerId="AD" clId="Web-{6453F0E7-4EF5-4601-82F9-11DCA02C5F13}" dt="2023-11-15T04:42:59.892" v="3"/>
      <pc:docMkLst>
        <pc:docMk/>
      </pc:docMkLst>
      <pc:sldChg chg="modSp">
        <pc:chgData name="Reshem Rakhra" userId="S::reshem.rakhra@nab.com.au::934cf73f-0241-4756-b1e7-a7fad2391fc8" providerId="AD" clId="Web-{6453F0E7-4EF5-4601-82F9-11DCA02C5F13}" dt="2023-11-15T04:42:59.892" v="3"/>
        <pc:sldMkLst>
          <pc:docMk/>
          <pc:sldMk cId="3068536095" sldId="319"/>
        </pc:sldMkLst>
        <pc:graphicFrameChg chg="mod modGraphic">
          <ac:chgData name="Reshem Rakhra" userId="S::reshem.rakhra@nab.com.au::934cf73f-0241-4756-b1e7-a7fad2391fc8" providerId="AD" clId="Web-{6453F0E7-4EF5-4601-82F9-11DCA02C5F13}" dt="2023-11-15T04:42:59.892" v="3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  <pc:docChgLst>
    <pc:chgData name="Ricky Synnot" userId="f2891809-c271-4b44-af55-60d65b83c861" providerId="ADAL" clId="{3ED5BC2E-716A-AE4E-83F8-14D0AEEC7356}"/>
    <pc:docChg chg="undo custSel modSld">
      <pc:chgData name="Ricky Synnot" userId="f2891809-c271-4b44-af55-60d65b83c861" providerId="ADAL" clId="{3ED5BC2E-716A-AE4E-83F8-14D0AEEC7356}" dt="2023-07-17T00:38:43.719" v="1" actId="14734"/>
      <pc:docMkLst>
        <pc:docMk/>
      </pc:docMkLst>
      <pc:sldChg chg="modSp mod">
        <pc:chgData name="Ricky Synnot" userId="f2891809-c271-4b44-af55-60d65b83c861" providerId="ADAL" clId="{3ED5BC2E-716A-AE4E-83F8-14D0AEEC7356}" dt="2023-07-17T00:38:43.719" v="1" actId="14734"/>
        <pc:sldMkLst>
          <pc:docMk/>
          <pc:sldMk cId="3068536095" sldId="319"/>
        </pc:sldMkLst>
        <pc:graphicFrameChg chg="modGraphic">
          <ac:chgData name="Ricky Synnot" userId="f2891809-c271-4b44-af55-60d65b83c861" providerId="ADAL" clId="{3ED5BC2E-716A-AE4E-83F8-14D0AEEC7356}" dt="2023-07-17T00:38:43.719" v="1" actId="14734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  <pc:docChgLst>
    <pc:chgData name="Pina Starchenko" userId="eea38fa2-5a79-4b8e-8ace-cba080eaf492" providerId="ADAL" clId="{F44D7A49-82C2-DE45-9DCD-5F532E04FB59}"/>
    <pc:docChg chg="modSld">
      <pc:chgData name="Pina Starchenko" userId="eea38fa2-5a79-4b8e-8ace-cba080eaf492" providerId="ADAL" clId="{F44D7A49-82C2-DE45-9DCD-5F532E04FB59}" dt="2022-10-25T10:54:20.174" v="40" actId="20577"/>
      <pc:docMkLst>
        <pc:docMk/>
      </pc:docMkLst>
      <pc:sldChg chg="modSp mod">
        <pc:chgData name="Pina Starchenko" userId="eea38fa2-5a79-4b8e-8ace-cba080eaf492" providerId="ADAL" clId="{F44D7A49-82C2-DE45-9DCD-5F532E04FB59}" dt="2022-10-25T10:54:20.174" v="40" actId="20577"/>
        <pc:sldMkLst>
          <pc:docMk/>
          <pc:sldMk cId="3068536095" sldId="319"/>
        </pc:sldMkLst>
        <pc:graphicFrameChg chg="mod modGraphic">
          <ac:chgData name="Pina Starchenko" userId="eea38fa2-5a79-4b8e-8ace-cba080eaf492" providerId="ADAL" clId="{F44D7A49-82C2-DE45-9DCD-5F532E04FB59}" dt="2022-10-25T10:54:20.174" v="40" actId="20577"/>
          <ac:graphicFrameMkLst>
            <pc:docMk/>
            <pc:sldMk cId="3068536095" sldId="319"/>
            <ac:graphicFrameMk id="9" creationId="{63C88412-7579-4610-807F-27B1EBC9011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22/2/2024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8105E-6D33-49A0-9763-1D45E41B446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2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>
                <a:latin typeface="NAB Impact"/>
              </a:rPr>
              <a:t>Role purpose statement</a:t>
            </a:r>
            <a:endParaRPr lang="en-AU"/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C88412-7579-4610-807F-27B1EBC90119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65736936"/>
              </p:ext>
            </p:extLst>
          </p:nvPr>
        </p:nvGraphicFramePr>
        <p:xfrm>
          <a:off x="293791" y="1071656"/>
          <a:ext cx="10214884" cy="61816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0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6314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2298325">
                  <a:extLst>
                    <a:ext uri="{9D8B030D-6E8A-4147-A177-3AD203B41FA5}">
                      <a16:colId xmlns:a16="http://schemas.microsoft.com/office/drawing/2014/main" val="3000647339"/>
                    </a:ext>
                  </a:extLst>
                </a:gridCol>
              </a:tblGrid>
              <a:tr h="18589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65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65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Product Designer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6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Design Manager</a:t>
                      </a:r>
                      <a:endParaRPr kumimoji="0" lang="en-GB" sz="6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Grade – Group 3</a:t>
                      </a:r>
                      <a:endParaRPr kumimoji="0" lang="en-GB" sz="6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650" b="1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 </a:t>
                      </a:r>
                      <a:endParaRPr lang="en-GB" sz="65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7587">
                <a:tc rowSpan="2">
                  <a:txBody>
                    <a:bodyPr/>
                    <a:lstStyle/>
                    <a:p>
                      <a:pPr marL="0" marR="0" lvl="0" indent="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and launch experiences that empower, inform and delight customers and colleagues; creating lasting value for customers and for our business.</a:t>
                      </a:r>
                      <a:endParaRPr lang="en-US" sz="80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product designer works out the best way to let users interact with products and services, in terms of both overall flow and at the level of individual design elements. The </a:t>
                      </a:r>
                      <a:r>
                        <a:rPr lang="en-US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has the responsibility for </a:t>
                      </a:r>
                      <a:r>
                        <a:rPr lang="en-GB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applying human-centred design (HCD) techniques </a:t>
                      </a:r>
                      <a:r>
                        <a:rPr lang="en-US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best in class, usable and inclusive designs for products, services and features to achieve</a:t>
                      </a:r>
                      <a:r>
                        <a:rPr lang="en-US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NABs strategic ambition of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improving our customer and banker experience.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endParaRPr lang="en-GB" sz="800" b="0" kern="1200" baseline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623794" rtl="0" eaLnBrk="1" latinLnBrk="0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Senior Product Designer is an experienced designer who 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with minimal support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and mentor others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with others to develop design concepts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responsibility across complex products and services, 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 set direction and embed good practice within teams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important decisions based on research and understand how this research impacts others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GB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collaboratively with various teams across NAB and communicates well with a wide range of stakeholders, team members and customers.  </a:t>
                      </a:r>
                      <a:endParaRPr lang="en-AU" sz="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>
                          <a:solidFill>
                            <a:schemeClr val="tx1"/>
                          </a:solidFill>
                          <a:effectLst/>
                        </a:rPr>
                        <a:t>Essential capabilities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Mindset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A solid grasp of human-centred design (HCD) applying </a:t>
                      </a: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customer-centric and design thinking to create outstanding customer and banker experiences. Have a growth mindset striving for personal and organisational growth.</a:t>
                      </a:r>
                      <a:endParaRPr lang="en-AU" sz="80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Journey Mapping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Solid experience in stakeholder, empathy and journey mapping and creating personas and archetypes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Perform desktop research such as landscape and literature reviews, competitive analysis, trend monitoring and go to market analytics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Interviews and Testing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Plan and conduct interviews and testing using various techniques and translate insights into solid design solutions and provide strong rationale for the design decisions made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Benchmarking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define key metrics for evaluating usability and overall user experience using benchmarking tools such as System Usability Scale (SUS) and Standard User Percentile Rank Questionnaire (SUPR-Q)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Storyboards and Userflows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Competent in scenario planning, creating story boards, userflows, taskflows and wireflows including error scenarios and task analysis.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Prototyping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Strong experience using a variety of prototyping methods including low, mid &amp; high fidelity prototypes, wireframes, interaction design, information architecture and accessible content hierarchies, flow sequencing, and page-level structures. 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System and Digital Layout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Experience with design systems including creating component design &amp; specification and experience patterns.  Experience creating digital layouts and responsive design.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Accessibility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Experience applying accessibility guidelines to create inclusive design </a:t>
                      </a:r>
                      <a:endParaRPr lang="en-AU" sz="800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Collaboration </a:t>
                      </a:r>
                      <a:r>
                        <a:rPr lang="en-AU" sz="8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 Ability to collaborate closely with a cross functional team </a:t>
                      </a:r>
                      <a:r>
                        <a:rPr lang="en-AU" sz="800" b="0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 Designers, Product Owners, Technical Analysts, Engineers/Developers and other experts across the business to </a:t>
                      </a:r>
                      <a:r>
                        <a:rPr lang="en-AU" sz="800" b="0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efine cohesive, accessible, attractive design standards, interaction patterns and styles across our entire suite of products. 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en-AU" sz="8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Proven experience communicating between technical and business stakeholders, building rapport and maintaining stakeholder relationships, communicating confidently and presenting in a clear, concise and articulate manner to all stakeholders.</a:t>
                      </a:r>
                      <a:endParaRPr lang="en-AU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A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3-5 years experience working as a product designer or UX/UI designer</a:t>
                      </a: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within a finance or service industries</a:t>
                      </a: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Excellent working knowledge of the design process, experience design methodologies and principles</a:t>
                      </a: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Demonstrated experience working in Agile, using agile tools &amp; methods</a:t>
                      </a: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ability to independently perform the essential capabilities required in this role</a:t>
                      </a:r>
                    </a:p>
                    <a:p>
                      <a:pPr marL="155575" lvl="0" indent="-155575" algn="l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Proven experience using design processes and tools to digitise experiences including the use of Figma, and Adobe Creative Suite. </a:t>
                      </a: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Extensive experience in visual design and user interactions</a:t>
                      </a:r>
                    </a:p>
                    <a:p>
                      <a:pPr marL="155575" lvl="0" indent="-155575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understanding of HTML/CSS</a:t>
                      </a:r>
                      <a:endParaRPr lang="en-AU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637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Qualification Requirements</a:t>
                      </a:r>
                    </a:p>
                    <a:p>
                      <a:pPr marL="155575" marR="0" lvl="0" indent="-155575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8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Preference for tertiary qualification in related industry</a:t>
                      </a:r>
                      <a:endParaRPr lang="en-AU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91188">
                <a:tc>
                  <a:txBody>
                    <a:bodyPr/>
                    <a:lstStyle/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US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 in planning design approach detailing key deliverables and timeframes with approval from project and Design Lead.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Senior Product Designer will be accountable for key activities across the NAB Design Operating Model: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– Understand the problem to solve and whether to pursue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Plan– Understand complexity and plan approach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iteration, test and refine – Design concepts defined, tested and reviewed until suitable to channel consumption and experience enhancement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preparation – Address any gaps and minor tech and accessibility changes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support – Support through story refinement &amp; development 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– Measure what was delivered and how well it performs against success measures</a:t>
                      </a:r>
                      <a:endParaRPr lang="en-AU" sz="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65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6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773458">
                <a:tc>
                  <a:txBody>
                    <a:bodyPr/>
                    <a:lstStyle/>
                    <a:p>
                      <a:pPr marL="155575" marR="0" lvl="0" indent="-155575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Chapter members</a:t>
                      </a:r>
                    </a:p>
                    <a:p>
                      <a:pPr marL="155575" marR="0" lvl="0" indent="-155575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Domain squad, sub domain &amp; domain members</a:t>
                      </a:r>
                    </a:p>
                    <a:p>
                      <a:pPr marL="155575" marR="0" lvl="0" indent="-155575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 &amp; ops</a:t>
                      </a:r>
                    </a:p>
                    <a:p>
                      <a:pPr marL="155575" marR="0" lvl="0" indent="-155575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Chapters</a:t>
                      </a:r>
                      <a:endParaRPr lang="en-GB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- the best design talent, creating experiences people love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- relentless focus on increasing design maturity to maximize ROI on design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​Product: top-rated products built using our best-in-the-industry design system​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Chapter: set the standard for results &amp; thought leadership crossing domains​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Mindset: create lasting value by unleashing the power of our design-centric approach​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- Lead on and deliver on strong risk and control outcomes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3609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21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1e4389-cdf0-49fb-a225-e10d28395f78">
      <Terms xmlns="http://schemas.microsoft.com/office/infopath/2007/PartnerControls"/>
    </lcf76f155ced4ddcb4097134ff3c332f>
    <TaxCatchAll xmlns="696deed4-7451-4ef6-8f1c-9fa7de8683ad" xsi:nil="true"/>
    <SharedWithUsers xmlns="696deed4-7451-4ef6-8f1c-9fa7de8683ad">
      <UserInfo>
        <DisplayName>Jessica Tay</DisplayName>
        <AccountId>57</AccountId>
        <AccountType/>
      </UserInfo>
      <UserInfo>
        <DisplayName>Antonietta Bongiorno</DisplayName>
        <AccountId>32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003D2F506E294C9EED2DBAA83F7D9C" ma:contentTypeVersion="18" ma:contentTypeDescription="Create a new document." ma:contentTypeScope="" ma:versionID="e3b87441e58e5e677dee404fea0c3c01">
  <xsd:schema xmlns:xsd="http://www.w3.org/2001/XMLSchema" xmlns:xs="http://www.w3.org/2001/XMLSchema" xmlns:p="http://schemas.microsoft.com/office/2006/metadata/properties" xmlns:ns2="291e4389-cdf0-49fb-a225-e10d28395f78" xmlns:ns3="696deed4-7451-4ef6-8f1c-9fa7de8683ad" targetNamespace="http://schemas.microsoft.com/office/2006/metadata/properties" ma:root="true" ma:fieldsID="f997e03fb428cd20107291a6a1f99efd" ns2:_="" ns3:_="">
    <xsd:import namespace="291e4389-cdf0-49fb-a225-e10d28395f78"/>
    <xsd:import namespace="696deed4-7451-4ef6-8f1c-9fa7de868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e4389-cdf0-49fb-a225-e10d28395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7390c55-4b03-4411-b59d-2aa0704f1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deed4-7451-4ef6-8f1c-9fa7de8683a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fddea91-47d0-4ca1-b9d9-259e9ffc028a}" ma:internalName="TaxCatchAll" ma:showField="CatchAllData" ma:web="696deed4-7451-4ef6-8f1c-9fa7de868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94F7AE-7C28-4AE6-9E99-B2A7C2B1664F}">
  <ds:schemaRefs>
    <ds:schemaRef ds:uri="696deed4-7451-4ef6-8f1c-9fa7de8683ad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291e4389-cdf0-49fb-a225-e10d28395f7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FBECF1-92C4-4711-9BDB-BD94C9D0D4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e4389-cdf0-49fb-a225-e10d28395f78"/>
    <ds:schemaRef ds:uri="696deed4-7451-4ef6-8f1c-9fa7de868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0</TotalTime>
  <Words>837</Words>
  <Application>Microsoft Macintosh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Tony Hau</cp:lastModifiedBy>
  <cp:revision>1</cp:revision>
  <dcterms:created xsi:type="dcterms:W3CDTF">2020-04-28T13:57:14Z</dcterms:created>
  <dcterms:modified xsi:type="dcterms:W3CDTF">2024-02-22T03:31:31Z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0x010100E2003D2F506E294C9EED2DBAA83F7D9C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2020-11-09T10:02:50Z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b023d9a6-56e2-4774-8948-0000ac65d836</vt:lpwstr>
  </property>
  <property fmtid="{D5CDD505-2E9C-101B-9397-08002B2CF9AE}" pid="9" name="MSIP_Label_b00d377c-712a-4212-ac8f-67d0339a635d_ContentBits">
    <vt:lpwstr>0</vt:lpwstr>
  </property>
  <property fmtid="{D5CDD505-2E9C-101B-9397-08002B2CF9AE}" pid="10" name="MediaServiceImageTags">
    <vt:lpwstr/>
  </property>
</Properties>
</file>