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20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59E9E-8B6A-4204-B47F-D8CAB55619EB}" v="1" dt="2024-09-11T03:39:06.904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9" autoAdjust="0"/>
    <p:restoredTop sz="97030" autoAdjust="0"/>
  </p:normalViewPr>
  <p:slideViewPr>
    <p:cSldViewPr snapToGrid="0">
      <p:cViewPr varScale="1">
        <p:scale>
          <a:sx n="94" d="100"/>
          <a:sy n="94" d="100"/>
        </p:scale>
        <p:origin x="225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yn Roberts" userId="8df0e4df-9b09-444b-8924-523e4c3dff69" providerId="ADAL" clId="{2CE59E9E-8B6A-4204-B47F-D8CAB55619EB}"/>
    <pc:docChg chg="undo custSel delSld modSld">
      <pc:chgData name="Caitlyn Roberts" userId="8df0e4df-9b09-444b-8924-523e4c3dff69" providerId="ADAL" clId="{2CE59E9E-8B6A-4204-B47F-D8CAB55619EB}" dt="2024-09-11T03:39:06.904" v="33"/>
      <pc:docMkLst>
        <pc:docMk/>
      </pc:docMkLst>
      <pc:sldChg chg="del">
        <pc:chgData name="Caitlyn Roberts" userId="8df0e4df-9b09-444b-8924-523e4c3dff69" providerId="ADAL" clId="{2CE59E9E-8B6A-4204-B47F-D8CAB55619EB}" dt="2024-09-11T03:38:33.762" v="0" actId="47"/>
        <pc:sldMkLst>
          <pc:docMk/>
          <pc:sldMk cId="3068536095" sldId="319"/>
        </pc:sldMkLst>
      </pc:sldChg>
      <pc:sldChg chg="modSp mod">
        <pc:chgData name="Caitlyn Roberts" userId="8df0e4df-9b09-444b-8924-523e4c3dff69" providerId="ADAL" clId="{2CE59E9E-8B6A-4204-B47F-D8CAB55619EB}" dt="2024-09-11T03:39:06.904" v="33"/>
        <pc:sldMkLst>
          <pc:docMk/>
          <pc:sldMk cId="1667894337" sldId="320"/>
        </pc:sldMkLst>
        <pc:spChg chg="mod">
          <ac:chgData name="Caitlyn Roberts" userId="8df0e4df-9b09-444b-8924-523e4c3dff69" providerId="ADAL" clId="{2CE59E9E-8B6A-4204-B47F-D8CAB55619EB}" dt="2024-09-11T03:38:39.197" v="13" actId="20577"/>
          <ac:spMkLst>
            <pc:docMk/>
            <pc:sldMk cId="1667894337" sldId="320"/>
            <ac:spMk id="2" creationId="{00000000-0000-0000-0000-000000000000}"/>
          </ac:spMkLst>
        </pc:spChg>
        <pc:graphicFrameChg chg="mod modGraphic">
          <ac:chgData name="Caitlyn Roberts" userId="8df0e4df-9b09-444b-8924-523e4c3dff69" providerId="ADAL" clId="{2CE59E9E-8B6A-4204-B47F-D8CAB55619EB}" dt="2024-09-11T03:39:06.904" v="33"/>
          <ac:graphicFrameMkLst>
            <pc:docMk/>
            <pc:sldMk cId="1667894337" sldId="320"/>
            <ac:graphicFrameMk id="9" creationId="{63C88412-7579-4610-807F-27B1EBC90119}"/>
          </ac:graphicFrameMkLst>
        </pc:graphicFrameChg>
      </pc:sldChg>
    </pc:docChg>
  </pc:docChgLst>
  <pc:docChgLst>
    <pc:chgData name="Caitlyn Roberts" userId="8df0e4df-9b09-444b-8924-523e4c3dff69" providerId="ADAL" clId="{6106F02B-E67F-486D-A769-341F2309272C}"/>
    <pc:docChg chg="custSel modSld">
      <pc:chgData name="Caitlyn Roberts" userId="8df0e4df-9b09-444b-8924-523e4c3dff69" providerId="ADAL" clId="{6106F02B-E67F-486D-A769-341F2309272C}" dt="2024-09-10T02:51:05.686" v="1041" actId="20577"/>
      <pc:docMkLst>
        <pc:docMk/>
      </pc:docMkLst>
      <pc:sldChg chg="modSp mod">
        <pc:chgData name="Caitlyn Roberts" userId="8df0e4df-9b09-444b-8924-523e4c3dff69" providerId="ADAL" clId="{6106F02B-E67F-486D-A769-341F2309272C}" dt="2024-09-10T02:50:03.617" v="888" actId="20577"/>
        <pc:sldMkLst>
          <pc:docMk/>
          <pc:sldMk cId="3068536095" sldId="319"/>
        </pc:sldMkLst>
        <pc:graphicFrameChg chg="modGraphic">
          <ac:chgData name="Caitlyn Roberts" userId="8df0e4df-9b09-444b-8924-523e4c3dff69" providerId="ADAL" clId="{6106F02B-E67F-486D-A769-341F2309272C}" dt="2024-09-10T02:50:03.617" v="888" actId="2057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  <pc:sldChg chg="modSp mod">
        <pc:chgData name="Caitlyn Roberts" userId="8df0e4df-9b09-444b-8924-523e4c3dff69" providerId="ADAL" clId="{6106F02B-E67F-486D-A769-341F2309272C}" dt="2024-09-10T02:51:05.686" v="1041" actId="20577"/>
        <pc:sldMkLst>
          <pc:docMk/>
          <pc:sldMk cId="1667894337" sldId="320"/>
        </pc:sldMkLst>
        <pc:graphicFrameChg chg="modGraphic">
          <ac:chgData name="Caitlyn Roberts" userId="8df0e4df-9b09-444b-8924-523e4c3dff69" providerId="ADAL" clId="{6106F02B-E67F-486D-A769-341F2309272C}" dt="2024-09-10T02:51:05.686" v="1041" actId="20577"/>
          <ac:graphicFrameMkLst>
            <pc:docMk/>
            <pc:sldMk cId="1667894337" sldId="320"/>
            <ac:graphicFrameMk id="9" creationId="{63C88412-7579-4610-807F-27B1EBC9011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>
                <a:latin typeface="NAB Impact"/>
              </a:rPr>
              <a:t>Role purpose statement</a:t>
            </a:r>
            <a:br>
              <a:rPr lang="en-AU" dirty="0"/>
            </a:br>
            <a:r>
              <a:rPr lang="en-AU" dirty="0">
                <a:latin typeface="NAB Impact"/>
              </a:rPr>
              <a:t>Senior Consultant, Org Effectiveness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C88412-7579-4610-807F-27B1EBC90119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2976890"/>
              </p:ext>
            </p:extLst>
          </p:nvPr>
        </p:nvGraphicFramePr>
        <p:xfrm>
          <a:off x="293791" y="1116559"/>
          <a:ext cx="10109200" cy="62108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631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618258">
                  <a:extLst>
                    <a:ext uri="{9D8B030D-6E8A-4147-A177-3AD203B41FA5}">
                      <a16:colId xmlns:a16="http://schemas.microsoft.com/office/drawing/2014/main" val="2131980983"/>
                    </a:ext>
                  </a:extLst>
                </a:gridCol>
                <a:gridCol w="2665476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618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AU" sz="800" dirty="0">
                          <a:solidFill>
                            <a:schemeClr val="tx1"/>
                          </a:solidFill>
                        </a:rPr>
                        <a:t>Job Grade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Consultant, Org Effectiveness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Org Model Strategy &amp; Governance or Head of Design, Delivery and Continuous Improvement</a:t>
                      </a: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AU" sz="900" dirty="0">
                          <a:solidFill>
                            <a:schemeClr val="tx1"/>
                          </a:solidFill>
                        </a:rPr>
                        <a:t>G4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13842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A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People &amp; Culture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AU" sz="800" i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55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300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Domain model will continuously evolve and improve. </a:t>
                      </a:r>
                      <a:b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main purpose of this role is to: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 Org Model Strategy &amp; Governance leaders and partner with Domains to contribute to the design and implementation of the future state operating model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 customers into how we work, contribute to improving ways of working across the bank and act as the custodians for the standards and governance for how we work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delivery velocity, supporting with how we enhance the end-to-end delivery process and tooling environment to drive and embed a business outcomes-based approach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AU" sz="9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Capabilities</a:t>
                      </a:r>
                      <a:endParaRPr lang="en-A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solving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acumen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acumen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Lean and agile methodologies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delivering process change, ideally op model related, and at scale in a complex organisational environment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delivering end-to-end processes with consideration of various stakeholder needs (i.e. business and technology)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experience with Technology ways of working (i.e. Platform-mindset, DevOps) and how these align to broader enterprise delivery processes is preferred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experience in leading and delivering operating model change and transformation at scale in complex organisations</a:t>
                      </a: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commercial experience in running an end to end business, strategy or transformation team</a:t>
                      </a: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experience in organisational behaviour, change, learning and development or similar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20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 tertiary qualifications and industry accreditations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(with flex to the highest priority across Org Effectiveness)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902122">
                <a:tc>
                  <a:txBody>
                    <a:bodyPr/>
                    <a:lstStyle/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into the design and continuous evolution of Domain model’s ways of working standards and </a:t>
                      </a:r>
                      <a:r>
                        <a:rPr lang="en-AU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 approach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into development of NAB’s End-to-End Delivery Cycle and the Delivery Platform tooling that underpins it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into workforce strategy development &amp; decisions, with consideration of Demand &amp; Supply processes that are more unique to the Domain model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 delivery tooling Product Owners to align on backlog priority and requirements from Domain model perspective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&amp; methodologies 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Accountable for the ongoing development and expansion of the end-to-end delivery cycle, including tools and relevant supporting enterprise processes (i.e. financial/risk management, investment cycles).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Tooling – </a:t>
                      </a:r>
                      <a:r>
                        <a:rPr lang="en-AU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into delivery tooling backlog and prioritisation decisions with the relevant technical Product Owners</a:t>
                      </a:r>
                      <a:endParaRPr lang="en-AU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Input into development of the Org model strategy, particularly how it relates to delivery processes, tooling and flow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Ensuring adherence to delivery process &amp; tooling controls by Domains within the defined risk tolerance</a:t>
                      </a:r>
                    </a:p>
                    <a:p>
                      <a:pPr marL="100016" marR="0" lvl="0" indent="-100016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</a:pPr>
                      <a:endParaRPr lang="en-AU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854062">
                <a:tc>
                  <a:txBody>
                    <a:bodyPr/>
                    <a:lstStyle/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BU and EU stakeholders</a:t>
                      </a:r>
                    </a:p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Domain stakeholders (i.e. orchestration leads, coaches)</a:t>
                      </a:r>
                    </a:p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Technology stakeholders (i.e. delivery leads, RTE’s)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Simplification of End-to-End Delivery processes &amp; tooling to improve flow of delivery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 simplification of organisational model (e.g. spans and layers, number of delivery roles, compliance to design standards)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 standardization and rationalisation of roles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8943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21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8FF43FD2D5D4CBE829F312AA044F0" ma:contentTypeVersion="14" ma:contentTypeDescription="Create a new document." ma:contentTypeScope="" ma:versionID="bedb1773b86c162c8997584152c0aedd">
  <xsd:schema xmlns:xsd="http://www.w3.org/2001/XMLSchema" xmlns:xs="http://www.w3.org/2001/XMLSchema" xmlns:p="http://schemas.microsoft.com/office/2006/metadata/properties" xmlns:ns2="3a70b910-e844-46a5-8378-e2c9f10fffed" xmlns:ns3="63248e4f-704d-461e-b375-c73525953eca" targetNamespace="http://schemas.microsoft.com/office/2006/metadata/properties" ma:root="true" ma:fieldsID="17fb33ad963a8d6eba4008a024238df3" ns2:_="" ns3:_="">
    <xsd:import namespace="3a70b910-e844-46a5-8378-e2c9f10fffed"/>
    <xsd:import namespace="63248e4f-704d-461e-b375-c73525953e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0b910-e844-46a5-8378-e2c9f10ff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48e4f-704d-461e-b375-c73525953e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ace259b-ef80-4dd0-a5d0-3046e632f49e}" ma:internalName="TaxCatchAll" ma:showField="CatchAllData" ma:web="63248e4f-704d-461e-b375-c73525953e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0b910-e844-46a5-8378-e2c9f10fffed">
      <Terms xmlns="http://schemas.microsoft.com/office/infopath/2007/PartnerControls"/>
    </lcf76f155ced4ddcb4097134ff3c332f>
    <TaxCatchAll xmlns="63248e4f-704d-461e-b375-c73525953eca" xsi:nil="true"/>
  </documentManagement>
</p:properties>
</file>

<file path=customXml/itemProps1.xml><?xml version="1.0" encoding="utf-8"?>
<ds:datastoreItem xmlns:ds="http://schemas.openxmlformats.org/officeDocument/2006/customXml" ds:itemID="{9A7B48FE-CA35-45A9-9FD2-3B37EAA75EE6}"/>
</file>

<file path=customXml/itemProps2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4F7AE-7C28-4AE6-9E99-B2A7C2B1664F}">
  <ds:schemaRefs>
    <ds:schemaRef ds:uri="http://purl.org/dc/elements/1.1/"/>
    <ds:schemaRef ds:uri="http://schemas.microsoft.com/office/2006/metadata/properties"/>
    <ds:schemaRef ds:uri="21d3c9df-a716-4a92-9362-f273df13593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932c711-0b4f-46c6-9612-645cc99e617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4371</TotalTime>
  <Words>505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 Senior Consultant, Org Effectiveness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Caitlyn Roberts</cp:lastModifiedBy>
  <cp:revision>108</cp:revision>
  <dcterms:created xsi:type="dcterms:W3CDTF">2020-04-28T13:57:14Z</dcterms:created>
  <dcterms:modified xsi:type="dcterms:W3CDTF">2024-09-11T03:39:07Z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0x0101000818FF43FD2D5D4CBE829F312AA044F0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2022-03-07T02:53:08Z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793c0f94-cb63-4965-8d11-0c48f10f49ae</vt:lpwstr>
  </property>
  <property fmtid="{D5CDD505-2E9C-101B-9397-08002B2CF9AE}" pid="9" name="MSIP_Label_b00d377c-712a-4212-ac8f-67d0339a635d_ContentBits">
    <vt:lpwstr>0</vt:lpwstr>
  </property>
</Properties>
</file>