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82" y="-5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a K Porter" userId="19405bd0-8175-4090-b0b6-cdf170d403bc" providerId="ADAL" clId="{02845CB7-7D21-4BE4-9BC5-00E59D9AD035}"/>
    <pc:docChg chg="custSel modSld">
      <pc:chgData name="Virginia K Porter" userId="19405bd0-8175-4090-b0b6-cdf170d403bc" providerId="ADAL" clId="{02845CB7-7D21-4BE4-9BC5-00E59D9AD035}" dt="2024-10-22T22:08:15.776" v="621" actId="20577"/>
      <pc:docMkLst>
        <pc:docMk/>
      </pc:docMkLst>
      <pc:sldChg chg="modSp mod">
        <pc:chgData name="Virginia K Porter" userId="19405bd0-8175-4090-b0b6-cdf170d403bc" providerId="ADAL" clId="{02845CB7-7D21-4BE4-9BC5-00E59D9AD035}" dt="2024-10-22T22:08:15.776" v="621" actId="20577"/>
        <pc:sldMkLst>
          <pc:docMk/>
          <pc:sldMk cId="991037171" sldId="257"/>
        </pc:sldMkLst>
        <pc:spChg chg="mod">
          <ac:chgData name="Virginia K Porter" userId="19405bd0-8175-4090-b0b6-cdf170d403bc" providerId="ADAL" clId="{02845CB7-7D21-4BE4-9BC5-00E59D9AD035}" dt="2024-10-22T21:56:38.208" v="10" actId="20577"/>
          <ac:spMkLst>
            <pc:docMk/>
            <pc:sldMk cId="991037171" sldId="257"/>
            <ac:spMk id="2" creationId="{00000000-0000-0000-0000-000000000000}"/>
          </ac:spMkLst>
        </pc:spChg>
        <pc:graphicFrameChg chg="modGraphic">
          <ac:chgData name="Virginia K Porter" userId="19405bd0-8175-4090-b0b6-cdf170d403bc" providerId="ADAL" clId="{02845CB7-7D21-4BE4-9BC5-00E59D9AD035}" dt="2024-10-22T22:08:15.776" v="621" actId="20577"/>
          <ac:graphicFrameMkLst>
            <pc:docMk/>
            <pc:sldMk cId="991037171" sldId="257"/>
            <ac:graphicFrameMk id="5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4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 userDrawn="1">
            <p:ph type="subTitle" idx="1" hasCustomPrompt="1"/>
            <p:custDataLst>
              <p:tags r:id="rId1"/>
            </p:custDataLst>
          </p:nvPr>
        </p:nvSpPr>
        <p:spPr>
          <a:xfrm>
            <a:off x="430975" y="4009330"/>
            <a:ext cx="5397435" cy="137137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ct val="0"/>
              </a:spcBef>
              <a:buNone/>
              <a:defRPr sz="2165" baseline="0">
                <a:solidFill>
                  <a:schemeClr val="tx1"/>
                </a:solidFill>
                <a:latin typeface="+mj-lt"/>
              </a:defRPr>
            </a:lvl1pPr>
            <a:lvl2pPr marL="289333" indent="0" algn="ctr">
              <a:buNone/>
              <a:defRPr sz="1265"/>
            </a:lvl2pPr>
            <a:lvl3pPr marL="578665" indent="0" algn="ctr">
              <a:buNone/>
              <a:defRPr sz="1139"/>
            </a:lvl3pPr>
            <a:lvl4pPr marL="867998" indent="0" algn="ctr">
              <a:buNone/>
              <a:defRPr sz="1013"/>
            </a:lvl4pPr>
            <a:lvl5pPr marL="1157331" indent="0" algn="ctr">
              <a:buNone/>
              <a:defRPr sz="1013"/>
            </a:lvl5pPr>
            <a:lvl6pPr marL="1446663" indent="0" algn="ctr">
              <a:buNone/>
              <a:defRPr sz="1013"/>
            </a:lvl6pPr>
            <a:lvl7pPr marL="1735995" indent="0" algn="ctr">
              <a:buNone/>
              <a:defRPr sz="1013"/>
            </a:lvl7pPr>
            <a:lvl8pPr marL="2025328" indent="0" algn="ctr">
              <a:buNone/>
              <a:defRPr sz="1013"/>
            </a:lvl8pPr>
            <a:lvl9pPr marL="2314660" indent="0" algn="ctr">
              <a:buNone/>
              <a:defRPr sz="1013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>
          <a:xfrm>
            <a:off x="430974" y="1071336"/>
            <a:ext cx="5409748" cy="2788454"/>
          </a:xfrm>
        </p:spPr>
        <p:txBody>
          <a:bodyPr lIns="36000" bIns="36000" anchor="b" anchorCtr="0"/>
          <a:lstStyle>
            <a:lvl1pPr algn="l" defTabSz="752534" rtl="0" eaLnBrk="1" fontAlgn="base" latinLnBrk="0" hangingPunct="1">
              <a:lnSpc>
                <a:spcPts val="3622"/>
              </a:lnSpc>
              <a:spcBef>
                <a:spcPct val="0"/>
              </a:spcBef>
              <a:spcAft>
                <a:spcPct val="0"/>
              </a:spcAft>
              <a:buNone/>
              <a:defRPr lang="en-US" sz="3969" b="0" kern="1200" cap="all" baseline="0">
                <a:solidFill>
                  <a:schemeClr val="accent1"/>
                </a:solidFill>
                <a:latin typeface="NAB Impact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btfpLayoutConfig" hidden="1"/>
          <p:cNvSpPr txBox="1"/>
          <p:nvPr userDrawn="1">
            <p:custDataLst>
              <p:tags r:id="rId3"/>
            </p:custDataLst>
          </p:nvPr>
        </p:nvSpPr>
        <p:spPr>
          <a:xfrm>
            <a:off x="12702" y="12700"/>
            <a:ext cx="409891" cy="61398"/>
          </a:xfrm>
          <a:prstGeom prst="rect">
            <a:avLst/>
          </a:prstGeom>
          <a:noFill/>
        </p:spPr>
        <p:txBody>
          <a:bodyPr vert="horz" wrap="square" lIns="22782" tIns="22782" rIns="22782" bIns="22782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overall_0_131468226384557565 columns_1_131468226384557565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FA1A2A-9AB4-7940-9AD9-D254A968D4F6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861544"/>
            <a:ext cx="5646962" cy="4295569"/>
          </a:xfrm>
          <a:prstGeom prst="rect">
            <a:avLst/>
          </a:prstGeom>
        </p:spPr>
      </p:pic>
      <p:pic>
        <p:nvPicPr>
          <p:cNvPr id="11" name="Picture 10" descr="NAB logo">
            <a:extLst>
              <a:ext uri="{FF2B5EF4-FFF2-40B4-BE49-F238E27FC236}">
                <a16:creationId xmlns:a16="http://schemas.microsoft.com/office/drawing/2014/main" id="{2765274F-5601-D541-B46D-6B33468A9C4B}"/>
              </a:ext>
            </a:extLst>
          </p:cNvPr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56413" y="196954"/>
            <a:ext cx="985083" cy="114970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329416" y="6475952"/>
            <a:ext cx="9752152" cy="256293"/>
          </a:xfrm>
        </p:spPr>
        <p:txBody>
          <a:bodyPr/>
          <a:lstStyle>
            <a:lvl1pPr marL="0" indent="0">
              <a:buFontTx/>
              <a:buNone/>
              <a:defRPr sz="865" baseline="0"/>
            </a:lvl1pPr>
            <a:lvl2pPr marL="114533" indent="0">
              <a:buFontTx/>
              <a:buNone/>
              <a:defRPr/>
            </a:lvl2pPr>
            <a:lvl3pPr marL="229066" indent="0">
              <a:buFontTx/>
              <a:buNone/>
              <a:defRPr/>
            </a:lvl3pPr>
            <a:lvl4pPr marL="338577" indent="0">
              <a:buFontTx/>
              <a:buNone/>
              <a:defRPr/>
            </a:lvl4pPr>
            <a:lvl5pPr marL="453109" indent="0">
              <a:buFontTx/>
              <a:buNone/>
              <a:defRPr/>
            </a:lvl5pPr>
          </a:lstStyle>
          <a:p>
            <a:pPr lvl="0"/>
            <a:r>
              <a:rPr lang="en-US"/>
              <a:t>Author name | Presentation date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94401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9641439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>
            <p:custDataLst>
              <p:tags r:id="rId1"/>
            </p:custDataLst>
          </p:nvPr>
        </p:nvSpPr>
        <p:spPr bwMode="gray">
          <a:xfrm>
            <a:off x="14481" y="11520"/>
            <a:ext cx="10135867" cy="67846"/>
          </a:xfrm>
          <a:prstGeom prst="rect">
            <a:avLst/>
          </a:prstGeom>
          <a:noFill/>
        </p:spPr>
        <p:txBody>
          <a:bodyPr vert="horz" wrap="square" lIns="25975" tIns="25975" rIns="25975" bIns="25975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Light" panose="020B0303040502060204" pitchFamily="34" charset="0"/>
              </a:rPr>
              <a:t>overall_0_132210079158286871 columns_1_132210079158286871 </a:t>
            </a:r>
          </a:p>
        </p:txBody>
      </p:sp>
      <p:sp>
        <p:nvSpPr>
          <p:cNvPr id="4" name="Rectangle 3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975" tIns="25975" rIns="25975" bIns="259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155" err="1">
              <a:solidFill>
                <a:srgbClr val="00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84DD85-84AE-6441-A3D2-56CF218A985E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31143" y="1448760"/>
            <a:ext cx="4597374" cy="2155251"/>
          </a:xfrm>
        </p:spPr>
        <p:txBody>
          <a:bodyPr/>
          <a:lstStyle>
            <a:lvl1pPr>
              <a:lnSpc>
                <a:spcPts val="2684"/>
              </a:lnSpc>
              <a:defRPr sz="2598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add title</a:t>
            </a:r>
            <a:br>
              <a:rPr lang="en-GB"/>
            </a:br>
            <a:r>
              <a:rPr lang="en-GB"/>
              <a:t>on one line or two</a:t>
            </a:r>
            <a:endParaRPr lang="en-AU"/>
          </a:p>
        </p:txBody>
      </p:sp>
      <p:pic>
        <p:nvPicPr>
          <p:cNvPr id="15" name="Picture Placeholder 5" descr="A picture containing toy, airplane&#10;&#10;Description automatically generated">
            <a:extLst>
              <a:ext uri="{FF2B5EF4-FFF2-40B4-BE49-F238E27FC236}">
                <a16:creationId xmlns:a16="http://schemas.microsoft.com/office/drawing/2014/main" id="{1AC9D3DD-A2E3-0349-B1C7-0214CE4504C3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8346" y="0"/>
            <a:ext cx="8293654" cy="6858000"/>
          </a:xfrm>
          <a:custGeom>
            <a:avLst/>
            <a:gdLst>
              <a:gd name="connsiteX0" fmla="*/ 2460978 w 7274226"/>
              <a:gd name="connsiteY0" fmla="*/ 0 h 7561263"/>
              <a:gd name="connsiteX1" fmla="*/ 7274226 w 7274226"/>
              <a:gd name="connsiteY1" fmla="*/ 0 h 7561263"/>
              <a:gd name="connsiteX2" fmla="*/ 7274226 w 7274226"/>
              <a:gd name="connsiteY2" fmla="*/ 7561263 h 7561263"/>
              <a:gd name="connsiteX3" fmla="*/ 0 w 7274226"/>
              <a:gd name="connsiteY3" fmla="*/ 7561263 h 7561263"/>
              <a:gd name="connsiteX4" fmla="*/ 2460978 w 7274226"/>
              <a:gd name="connsiteY4" fmla="*/ 0 h 756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4226" h="7561263">
                <a:moveTo>
                  <a:pt x="2460978" y="0"/>
                </a:moveTo>
                <a:lnTo>
                  <a:pt x="7274226" y="0"/>
                </a:lnTo>
                <a:lnTo>
                  <a:pt x="7274226" y="7561263"/>
                </a:lnTo>
                <a:lnTo>
                  <a:pt x="0" y="7561263"/>
                </a:lnTo>
                <a:lnTo>
                  <a:pt x="2460978" y="0"/>
                </a:lnTo>
                <a:close/>
              </a:path>
            </a:pathLst>
          </a:custGeom>
        </p:spPr>
      </p:pic>
      <p:sp>
        <p:nvSpPr>
          <p:cNvPr id="6" name="Text Placeholder 5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430776" y="4238916"/>
            <a:ext cx="3348456" cy="2319597"/>
          </a:xfrm>
        </p:spPr>
        <p:txBody>
          <a:bodyPr wrap="none" lIns="0" tIns="0" rIns="0" bIns="0" anchor="ctr" anchorCtr="0">
            <a:normAutofit/>
          </a:bodyPr>
          <a:lstStyle>
            <a:lvl1pPr marL="0" indent="0">
              <a:buFontTx/>
              <a:buNone/>
              <a:defRPr sz="12049" baseline="0">
                <a:latin typeface="+mj-lt"/>
              </a:defRPr>
            </a:lvl1pPr>
            <a:lvl2pPr>
              <a:defRPr sz="12266">
                <a:latin typeface="+mj-lt"/>
              </a:defRPr>
            </a:lvl2pPr>
            <a:lvl3pPr>
              <a:defRPr sz="12266">
                <a:latin typeface="+mj-lt"/>
              </a:defRPr>
            </a:lvl3pPr>
            <a:lvl4pPr>
              <a:defRPr sz="12266">
                <a:latin typeface="+mj-lt"/>
              </a:defRPr>
            </a:lvl4pPr>
            <a:lvl5pPr>
              <a:defRPr sz="12266">
                <a:latin typeface="+mj-lt"/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9843369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bullets squa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4481" y="11520"/>
            <a:ext cx="10135867" cy="67846"/>
          </a:xfrm>
          <a:prstGeom prst="rect">
            <a:avLst/>
          </a:prstGeom>
          <a:noFill/>
        </p:spPr>
        <p:txBody>
          <a:bodyPr vert="horz" wrap="square" lIns="25975" tIns="25975" rIns="25975" bIns="25975" rtlCol="0">
            <a:spAutoFit/>
          </a:bodyPr>
          <a:lstStyle/>
          <a:p>
            <a:pPr marL="0" marR="0" lvl="0" indent="0" algn="l" defTabSz="513162" rtl="0" eaLnBrk="1" fontAlgn="auto" latinLnBrk="0" hangingPunct="1">
              <a:lnSpc>
                <a:spcPct val="100000"/>
              </a:lnSpc>
              <a:spcBef>
                <a:spcPts val="865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Regular"/>
                <a:ea typeface="+mn-ea"/>
                <a:cs typeface="Arial"/>
              </a:rPr>
              <a:t>overall_0_132158346389722912 columns_1_132158346389722912 </a:t>
            </a:r>
            <a:endParaRPr kumimoji="0" lang="en-AU" sz="100" b="0" i="0" u="none" strike="noStrike" kern="1200" cap="none" spc="0" normalizeH="0" baseline="0" noProof="0" err="1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Corpid C1 Regular"/>
              <a:ea typeface="+mn-ea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333038" y="1376495"/>
            <a:ext cx="11524119" cy="46823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924131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4481" y="11520"/>
            <a:ext cx="10135867" cy="67846"/>
          </a:xfrm>
          <a:prstGeom prst="rect">
            <a:avLst/>
          </a:prstGeom>
          <a:noFill/>
        </p:spPr>
        <p:txBody>
          <a:bodyPr vert="horz" wrap="square" lIns="25975" tIns="25975" rIns="25975" bIns="25975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11085035" y="6033965"/>
            <a:ext cx="1096328" cy="81557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975" tIns="25975" rIns="25975" bIns="259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155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5547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4481" y="11520"/>
            <a:ext cx="10135867" cy="67846"/>
          </a:xfrm>
          <a:prstGeom prst="rect">
            <a:avLst/>
          </a:prstGeom>
          <a:noFill/>
        </p:spPr>
        <p:txBody>
          <a:bodyPr vert="horz" wrap="square" lIns="25975" tIns="25975" rIns="25975" bIns="25975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310917" y="6558511"/>
            <a:ext cx="231634" cy="17231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975" tIns="25975" rIns="25975" bIns="259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155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6429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no logo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4481" y="11520"/>
            <a:ext cx="10135867" cy="67846"/>
          </a:xfrm>
          <a:prstGeom prst="rect">
            <a:avLst/>
          </a:prstGeom>
          <a:noFill/>
        </p:spPr>
        <p:txBody>
          <a:bodyPr vert="horz" wrap="square" lIns="25975" tIns="25975" rIns="25975" bIns="25975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</p:spTree>
    <p:extLst>
      <p:ext uri="{BB962C8B-B14F-4D97-AF65-F5344CB8AC3E}">
        <p14:creationId xmlns:p14="http://schemas.microsoft.com/office/powerpoint/2010/main" val="2071606749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6281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18" Type="http://schemas.openxmlformats.org/officeDocument/2006/relationships/tags" Target="../tags/tag9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17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6.xml"/><Relationship Id="rId10" Type="http://schemas.openxmlformats.org/officeDocument/2006/relationships/tags" Target="../tags/tag1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>
            <p:custDataLst>
              <p:tags r:id="rId10"/>
            </p:custDataLst>
          </p:nvPr>
        </p:nvSpPr>
        <p:spPr bwMode="hidden">
          <a:xfrm>
            <a:off x="2" y="0"/>
            <a:ext cx="36000" cy="36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 Instructions for the &lt;template&gt;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Keep "version" and "type" options unchanged.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"name" option to the client name that should appear on the client color section.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"pageSize" to the paper size you are setting this slide master up on. Valid values are: "widescreen" (which equals 16:9), "4_3", "a4" and "letter". Observe capitalization!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&lt;template version="2.0.14" type="unbranded" name="NAB Core Custom v2" pageSize="widescreen"&gt;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&lt;settings&gt;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In each sub-tag set the hex code of the RGB color you wish to use for the standard elements when they are created on this slide master.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If the value is missing or invalid, default colors will be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&lt;runningAgendaBackColorLeft&gt;#000000&lt;/runningAgendaBackColorLeft&gt;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&lt;runningAgendaBackColorRight&gt;#D0D0D0&lt;/runningAgendaBackColorRight&gt;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&lt;runningAgendaTextColorLeft&gt;#FFFFFF&lt;/runningAgendaTextColorLeft&gt;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&lt;runningAgendaTextColorRight&gt;#000000&lt;/runningAgendaTextColorRight&gt;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&lt;columnHeaderLineColor&gt;#000000&lt;/columnHeaderLineColor&gt;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&lt;columnHeaderTextColor&gt;#000000&lt;/columnHeaderTextColor&gt;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&lt;rowHeaderLineColor&gt;#000000&lt;/rowHeaderLineColor&gt;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&lt;rowHeaderTextColor&gt;#000000&lt;/rowHeaderTextColor&gt;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&lt;bainArrowLineColor&gt;#FF0000&lt;/bainArrowLineColor&gt;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&lt;bainArrowTextColor&gt;#FF0000&lt;/bainArrowTextColor&gt;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&lt;percentageCircleFullCircleColor&gt;#D0D0D0&lt;/percentageCircleFullCircleColor&gt;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&lt;percentageCircleTextHighlightColor&gt;#FF0000&lt;/percentageCircleTextHighlightColor&gt;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&lt;statusStickerColor&gt;#000000&lt;/statusStickerColor&gt;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&lt;calloutBackColor&gt;#FFFFFF&lt;/calloutBackColor&gt;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&lt;calloutTextLineColor&gt;#FF0000&lt;/calloutTextLineColor&gt;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&lt;numberBubbleBackColor&gt;#FFFFFF&lt;/numberBubbleBackColor&gt;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&lt;numberBubbleTextLineColor&gt;#FF0000&lt;/numberBubbleTextLineColor&gt;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&lt;valueChainTextLineColor&gt;#000000&lt;/valueChainTextLineColor&gt;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&lt;agendaHighlightColor&gt;#FF0000&lt;/agendaHighlightColor&gt;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&lt;tableAccentNumber&gt; defines which table layout from the "Light Style 1" row should be applied for newly created tables.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0, 1, 2, 3, 4, 5, and 6 - representing the layouts on the Table Layout drop-down from left to right.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The highlight colors used in those table layouts link to the Theme color palette, they cannot be specified here.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&lt;tableAccentNumber&gt;2&lt;/tableAccentNumber&gt;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&lt;statusStickerRunningAgendaFontSize&gt; tag determines what font size should be applied to newly created status stickers and running agendas.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&lt;statusStickerRunningAgendaFontSize&gt;12&lt;/statusStickerRunningAgendaFontSize&gt;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&lt;columnSpacing&gt; tag determines the width of the spacing between columns in pt.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numbers, min. 28, max. 85 (~1-3cm).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&lt;columnSpacing&gt;42&lt;/columnSpacing&gt;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&lt;colors&gt;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Use any number of &lt;color&gt;...&lt;/color&gt; lines. Each line creates a client color on the client color palette in the order they appear here.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client color hex code goes between the &lt;color&gt; and &lt;/color&gt; tags.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&lt;color&gt; tag may have the option "contrastingTextColor". If it is set to a valid RGB hex code then that color will be used for text if the user applies the client color to fill a shape.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Hence, contrastingTextColor usually is white (#FFFFFF), black (#000000) or another dark color.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contrastingTextColor="#000000"&gt;#FFFFFF&lt;/color&gt;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contrastingTextColor="#FFFFFF"&gt;#000000&lt;/color&gt;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contrastingTextColor="#FFFFFF"&gt;#FF0000&lt;/color&gt;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contrastingTextColor="#000000"&gt;#D0D0D0&lt;/color&gt;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contrastingTextColor="#FFFFFF"&gt;#878787&lt;/color&gt;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contrastingTextColor="#FFFFFF"&gt;#B2B2B2&lt;/color&gt;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contrastingTextColor="#FFFFFF"&gt;#575757&lt;/color&gt;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contrastingTextColor="#FFFFFF"&gt;#152773&lt;/color&gt;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contrastingTextColor="#FFFFFF"&gt;#572381&lt;/color&gt;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contrastingTextColor="#FFFFFF"&gt;#771C7F&lt;/color&gt;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contrastingTextColor="#FFFFFF"&gt;#A92582&lt;/color&gt;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contrastingTextColor="#FFFFFF"&gt;#1E5AA3&lt;/color&gt;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contrastingTextColor="#FFFFFF"&gt;#6FB2DE&lt;/color&gt;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contrastingTextColor="#000000"&gt;#AACFE4&lt;/color&gt;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contrastingTextColor="#FFFFFF"&gt;#A4B123&lt;/color&gt;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contrastingTextColor="#000000"&gt;#C9CB00&lt;/color&gt;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contrastingTextColor="#000000"&gt;#F1EB82&lt;/color&gt;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contrastingTextColor="#FFFFFF"&gt;#E9600E&lt;/color&gt;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contrastingTextColor="#FFFFFF"&gt;#F08A16&lt;/color&gt;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contrastingTextColor="#000000"&gt;#FCD59A&lt;/color&gt;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contrastingTextColor="#FFFFFF"&gt;#E7B600&lt;/color&gt;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contrastingTextColor="#000000"&gt;#F7B000&lt;/color&gt;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contrastingTextColor="#000000"&gt;#FFDB7B&lt;/color&gt;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&lt;/template&gt;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BTFPCONFIGURATION: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&lt;/btfp&gt;</a:t>
            </a:r>
          </a:p>
        </p:txBody>
      </p:sp>
      <p:sp>
        <p:nvSpPr>
          <p:cNvPr id="8" name="CreatedFooter"/>
          <p:cNvSpPr/>
          <p:nvPr userDrawn="1">
            <p:custDataLst>
              <p:tags r:id="rId11"/>
            </p:custDataLst>
          </p:nvPr>
        </p:nvSpPr>
        <p:spPr>
          <a:xfrm>
            <a:off x="7263245" y="6661395"/>
            <a:ext cx="2140528" cy="104358"/>
          </a:xfrm>
          <a:prstGeom prst="rect">
            <a:avLst/>
          </a:prstGeom>
        </p:spPr>
        <p:txBody>
          <a:bodyPr wrap="square" lIns="22782" tIns="22782" rIns="22782" bIns="22782">
            <a:spAutoFit/>
          </a:bodyPr>
          <a:lstStyle/>
          <a:p>
            <a:pPr marL="0" indent="0">
              <a:buNone/>
            </a:pPr>
            <a:r>
              <a:rPr lang="en-GB" sz="379">
                <a:solidFill>
                  <a:srgbClr val="FFFFFF"/>
                </a:solidFill>
              </a:rPr>
              <a:t>200428 Role Purpose Statements_v12</a:t>
            </a:r>
          </a:p>
        </p:txBody>
      </p:sp>
      <p:sp>
        <p:nvSpPr>
          <p:cNvPr id="7" name="OfficeCode"/>
          <p:cNvSpPr/>
          <p:nvPr userDrawn="1">
            <p:custDataLst>
              <p:tags r:id="rId12"/>
            </p:custDataLst>
          </p:nvPr>
        </p:nvSpPr>
        <p:spPr>
          <a:xfrm>
            <a:off x="6722921" y="6661395"/>
            <a:ext cx="540327" cy="104358"/>
          </a:xfrm>
          <a:prstGeom prst="rect">
            <a:avLst/>
          </a:prstGeom>
        </p:spPr>
        <p:txBody>
          <a:bodyPr wrap="square" lIns="22782" tIns="22782" rIns="22782" bIns="22782">
            <a:spAutoFit/>
          </a:bodyPr>
          <a:lstStyle/>
          <a:p>
            <a:pPr marL="0" indent="0">
              <a:buNone/>
            </a:pPr>
            <a:r>
              <a:rPr lang="en-GB" sz="379">
                <a:solidFill>
                  <a:srgbClr val="FFFFFF"/>
                </a:solidFill>
              </a:rPr>
              <a:t>MEL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34437" y="1376366"/>
            <a:ext cx="11522603" cy="4711439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34965" y="149996"/>
            <a:ext cx="11522075" cy="876687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pPr lvl="0" algn="l" defTabSz="75256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>
            <p:custDataLst>
              <p:tags r:id="rId15"/>
            </p:custDataLst>
          </p:nvPr>
        </p:nvSpPr>
        <p:spPr>
          <a:xfrm>
            <a:off x="12702" y="12700"/>
            <a:ext cx="409891" cy="61398"/>
          </a:xfrm>
          <a:prstGeom prst="rect">
            <a:avLst/>
          </a:prstGeom>
          <a:noFill/>
        </p:spPr>
        <p:txBody>
          <a:bodyPr vert="horz" wrap="square" lIns="22782" tIns="22782" rIns="22782" bIns="22782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overall_0_131468204519021135 columns_1_131468204519021135 </a:t>
            </a:r>
          </a:p>
        </p:txBody>
      </p:sp>
      <p:sp>
        <p:nvSpPr>
          <p:cNvPr id="15" name="Line 4"/>
          <p:cNvSpPr>
            <a:spLocks noChangeShapeType="1"/>
          </p:cNvSpPr>
          <p:nvPr userDrawn="1">
            <p:custDataLst>
              <p:tags r:id="rId16"/>
            </p:custDataLst>
          </p:nvPr>
        </p:nvSpPr>
        <p:spPr bwMode="auto">
          <a:xfrm>
            <a:off x="334848" y="944541"/>
            <a:ext cx="1152049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marL="0" marR="0" lvl="0" indent="0" algn="ctr" defTabSz="65978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15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pid C1 Regular" pitchFamily="34" charset="0"/>
              <a:ea typeface="+mn-ea"/>
              <a:cs typeface="Arial"/>
            </a:endParaRPr>
          </a:p>
        </p:txBody>
      </p:sp>
      <p:pic>
        <p:nvPicPr>
          <p:cNvPr id="16" name="Picture 15" descr="NAB logo"/>
          <p:cNvPicPr>
            <a:picLocks noChangeAspect="1"/>
          </p:cNvPicPr>
          <p:nvPr userDrawn="1">
            <p:custDataLst>
              <p:tags r:id="rId1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7264" y="6142543"/>
            <a:ext cx="500751" cy="584432"/>
          </a:xfrm>
          <a:prstGeom prst="rect">
            <a:avLst/>
          </a:prstGeom>
        </p:spPr>
      </p:pic>
      <p:sp>
        <p:nvSpPr>
          <p:cNvPr id="19" name="SlideNumber"/>
          <p:cNvSpPr/>
          <p:nvPr userDrawn="1">
            <p:custDataLst>
              <p:tags r:id="rId18"/>
            </p:custDataLst>
          </p:nvPr>
        </p:nvSpPr>
        <p:spPr bwMode="gray">
          <a:xfrm>
            <a:off x="368291" y="6668995"/>
            <a:ext cx="107402" cy="9989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marL="0" indent="0" algn="r" defTabSz="513162" rtl="0" eaLnBrk="1" latinLnBrk="0" hangingPunct="1">
              <a:spcBef>
                <a:spcPct val="0"/>
              </a:spcBef>
              <a:buNone/>
            </a:pPr>
            <a:fld id="{BB69BBE8-4DB2-4642-B003-B220ACD5A2FD}" type="slidenum">
              <a:rPr lang="en-US" sz="649" b="0" baseline="0" smtClean="0">
                <a:solidFill>
                  <a:schemeClr val="tx1"/>
                </a:solidFill>
                <a:latin typeface="+mn-lt"/>
              </a:rPr>
              <a:pPr marL="0" indent="0" algn="r" defTabSz="513162" rtl="0" eaLnBrk="1" latinLnBrk="0" hangingPunct="1">
                <a:spcBef>
                  <a:spcPct val="0"/>
                </a:spcBef>
                <a:buNone/>
              </a:pPr>
              <a:t>‹#›</a:t>
            </a:fld>
            <a:endParaRPr lang="fr-FR" sz="649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163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/>
  <p:txStyles>
    <p:titleStyle>
      <a:lvl1pPr algn="l" defTabSz="450096" rtl="0" eaLnBrk="1" latinLnBrk="0" hangingPunct="1">
        <a:lnSpc>
          <a:spcPct val="100000"/>
        </a:lnSpc>
        <a:spcBef>
          <a:spcPct val="0"/>
        </a:spcBef>
        <a:buNone/>
        <a:defRPr lang="en-US" sz="2598" b="0" kern="1200" cap="all" baseline="0">
          <a:solidFill>
            <a:schemeClr val="accent1"/>
          </a:solidFill>
          <a:latin typeface="NAB Impact" panose="02010608060202020104" pitchFamily="2" charset="0"/>
          <a:ea typeface="+mj-ea"/>
          <a:cs typeface="+mj-cs"/>
        </a:defRPr>
      </a:lvl1pPr>
    </p:titleStyle>
    <p:bodyStyle>
      <a:lvl1pPr marL="114533" indent="-114533" algn="l" defTabSz="578665" rtl="0" eaLnBrk="1" latinLnBrk="0" hangingPunct="1">
        <a:lnSpc>
          <a:spcPct val="100000"/>
        </a:lnSpc>
        <a:spcBef>
          <a:spcPts val="760"/>
        </a:spcBef>
        <a:buFont typeface="Wingdings" panose="05000000000000000000" pitchFamily="2" charset="2"/>
        <a:buChar char="§"/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29066" indent="-114533" algn="l" defTabSz="578665" rtl="0" eaLnBrk="1" latinLnBrk="0" hangingPunct="1">
        <a:lnSpc>
          <a:spcPct val="100000"/>
        </a:lnSpc>
        <a:spcBef>
          <a:spcPts val="379"/>
        </a:spcBef>
        <a:buFont typeface="Arial" panose="020B0604020202020204" pitchFamily="34" charset="0"/>
        <a:buChar char="–"/>
        <a:defRPr sz="886" kern="1200">
          <a:solidFill>
            <a:schemeClr val="tx1"/>
          </a:solidFill>
          <a:latin typeface="+mn-lt"/>
          <a:ea typeface="+mn-ea"/>
          <a:cs typeface="+mn-cs"/>
        </a:defRPr>
      </a:lvl2pPr>
      <a:lvl3pPr marL="338577" indent="-109510" algn="l" defTabSz="578665" rtl="0" eaLnBrk="1" latinLnBrk="0" hangingPunct="1">
        <a:lnSpc>
          <a:spcPct val="100000"/>
        </a:lnSpc>
        <a:spcBef>
          <a:spcPts val="379"/>
        </a:spcBef>
        <a:buFont typeface="Arial" panose="020B0604020202020204" pitchFamily="34" charset="0"/>
        <a:buChar char="&gt;"/>
        <a:defRPr sz="886" kern="1200">
          <a:solidFill>
            <a:schemeClr val="tx1"/>
          </a:solidFill>
          <a:latin typeface="+mn-lt"/>
          <a:ea typeface="+mn-ea"/>
          <a:cs typeface="+mn-cs"/>
        </a:defRPr>
      </a:lvl3pPr>
      <a:lvl4pPr marL="453110" indent="-114533" algn="l" defTabSz="578665" rtl="0" eaLnBrk="1" latinLnBrk="0" hangingPunct="1">
        <a:lnSpc>
          <a:spcPct val="100000"/>
        </a:lnSpc>
        <a:spcBef>
          <a:spcPts val="379"/>
        </a:spcBef>
        <a:buFont typeface="Arial" panose="020B0604020202020204" pitchFamily="34" charset="0"/>
        <a:buChar char="–"/>
        <a:defRPr sz="886" kern="1200">
          <a:solidFill>
            <a:schemeClr val="tx1"/>
          </a:solidFill>
          <a:latin typeface="+mn-lt"/>
          <a:ea typeface="+mn-ea"/>
          <a:cs typeface="+mn-cs"/>
        </a:defRPr>
      </a:lvl4pPr>
      <a:lvl5pPr marL="568647" indent="-115538" algn="l" defTabSz="578665" rtl="0" eaLnBrk="1" latinLnBrk="0" hangingPunct="1">
        <a:lnSpc>
          <a:spcPct val="100000"/>
        </a:lnSpc>
        <a:spcBef>
          <a:spcPts val="379"/>
        </a:spcBef>
        <a:buFont typeface="Arial" panose="020B0604020202020204" pitchFamily="34" charset="0"/>
        <a:buChar char="&gt;"/>
        <a:defRPr sz="886" kern="1200">
          <a:solidFill>
            <a:schemeClr val="tx1"/>
          </a:solidFill>
          <a:latin typeface="+mn-lt"/>
          <a:ea typeface="+mn-ea"/>
          <a:cs typeface="+mn-cs"/>
        </a:defRPr>
      </a:lvl5pPr>
      <a:lvl6pPr marL="1591329" indent="-144667" algn="l" defTabSz="578665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39" kern="1200">
          <a:solidFill>
            <a:schemeClr val="tx1"/>
          </a:solidFill>
          <a:latin typeface="+mn-lt"/>
          <a:ea typeface="+mn-ea"/>
          <a:cs typeface="+mn-cs"/>
        </a:defRPr>
      </a:lvl6pPr>
      <a:lvl7pPr marL="1880662" indent="-144667" algn="l" defTabSz="578665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39" kern="1200">
          <a:solidFill>
            <a:schemeClr val="tx1"/>
          </a:solidFill>
          <a:latin typeface="+mn-lt"/>
          <a:ea typeface="+mn-ea"/>
          <a:cs typeface="+mn-cs"/>
        </a:defRPr>
      </a:lvl7pPr>
      <a:lvl8pPr marL="2169994" indent="-144667" algn="l" defTabSz="578665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39" kern="1200">
          <a:solidFill>
            <a:schemeClr val="tx1"/>
          </a:solidFill>
          <a:latin typeface="+mn-lt"/>
          <a:ea typeface="+mn-ea"/>
          <a:cs typeface="+mn-cs"/>
        </a:defRPr>
      </a:lvl8pPr>
      <a:lvl9pPr marL="2459327" indent="-144667" algn="l" defTabSz="578665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12523" indent="-112523" algn="l" defTabSz="450096" rtl="0" eaLnBrk="1" latinLnBrk="0" hangingPunct="1">
        <a:spcBef>
          <a:spcPts val="760"/>
        </a:spcBef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25048" indent="-112523" algn="l" defTabSz="450096" rtl="0" eaLnBrk="1" latinLnBrk="0" hangingPunct="1">
        <a:spcBef>
          <a:spcPts val="379"/>
        </a:spcBef>
        <a:buChar char="–"/>
        <a:defRPr sz="886" kern="1200">
          <a:solidFill>
            <a:schemeClr val="tx1"/>
          </a:solidFill>
          <a:latin typeface="+mn-lt"/>
          <a:ea typeface="+mn-ea"/>
          <a:cs typeface="+mn-cs"/>
        </a:defRPr>
      </a:lvl2pPr>
      <a:lvl3pPr marL="337571" indent="-112523" algn="l" defTabSz="450096" rtl="0" eaLnBrk="1" latinLnBrk="0" hangingPunct="1">
        <a:spcBef>
          <a:spcPts val="379"/>
        </a:spcBef>
        <a:buChar char="&gt;"/>
        <a:defRPr sz="886" kern="1200">
          <a:solidFill>
            <a:schemeClr val="tx1"/>
          </a:solidFill>
          <a:latin typeface="+mn-lt"/>
          <a:ea typeface="+mn-ea"/>
          <a:cs typeface="+mn-cs"/>
        </a:defRPr>
      </a:lvl3pPr>
      <a:lvl4pPr marL="450096" indent="-112523" algn="l" defTabSz="450096" rtl="0" eaLnBrk="1" latinLnBrk="0" hangingPunct="1">
        <a:spcBef>
          <a:spcPts val="379"/>
        </a:spcBef>
        <a:buChar char="–"/>
        <a:defRPr sz="886" kern="1200">
          <a:solidFill>
            <a:schemeClr val="tx1"/>
          </a:solidFill>
          <a:latin typeface="+mn-lt"/>
          <a:ea typeface="+mn-ea"/>
          <a:cs typeface="+mn-cs"/>
        </a:defRPr>
      </a:lvl4pPr>
      <a:lvl5pPr marL="562619" indent="-112523" algn="l" defTabSz="450096" rtl="0" eaLnBrk="1" latinLnBrk="0" hangingPunct="1">
        <a:spcBef>
          <a:spcPts val="379"/>
        </a:spcBef>
        <a:buChar char="&gt;"/>
        <a:defRPr sz="886" kern="1200">
          <a:solidFill>
            <a:schemeClr val="tx1"/>
          </a:solidFill>
          <a:latin typeface="+mn-lt"/>
          <a:ea typeface="+mn-ea"/>
          <a:cs typeface="+mn-cs"/>
        </a:defRPr>
      </a:lvl5pPr>
      <a:lvl6pPr marL="675143" algn="l" defTabSz="450096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6pPr>
      <a:lvl7pPr marL="787668" algn="l" defTabSz="450096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7pPr>
      <a:lvl8pPr marL="900190" algn="l" defTabSz="450096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8pPr>
      <a:lvl9pPr marL="1012714" algn="l" defTabSz="450096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1" userDrawn="1">
          <p15:clr>
            <a:srgbClr val="D1D1D1"/>
          </p15:clr>
        </p15:guide>
        <p15:guide id="2" pos="185" userDrawn="1">
          <p15:clr>
            <a:srgbClr val="D1D1D1"/>
          </p15:clr>
        </p15:guide>
        <p15:guide id="4" orient="horz" pos="956" userDrawn="1">
          <p15:clr>
            <a:srgbClr val="D1D1D1"/>
          </p15:clr>
        </p15:guide>
        <p15:guide id="7" orient="horz" pos="4547" userDrawn="1">
          <p15:clr>
            <a:srgbClr val="D1D1D1"/>
          </p15:clr>
        </p15:guide>
        <p15:guide id="8" pos="6551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34965" y="149996"/>
            <a:ext cx="11522075" cy="876687"/>
          </a:xfrm>
        </p:spPr>
        <p:txBody>
          <a:bodyPr/>
          <a:lstStyle/>
          <a:p>
            <a:r>
              <a:rPr lang="en-AU" sz="3265" dirty="0" err="1"/>
              <a:t>PRactice</a:t>
            </a:r>
            <a:r>
              <a:rPr lang="en-AU" sz="3265" dirty="0"/>
              <a:t> Group Head, corporate LEGAL</a:t>
            </a:r>
          </a:p>
        </p:txBody>
      </p:sp>
      <p:sp>
        <p:nvSpPr>
          <p:cNvPr id="3" name="btfpLayoutConfig" hidden="1"/>
          <p:cNvSpPr txBox="1"/>
          <p:nvPr>
            <p:custDataLst>
              <p:tags r:id="rId2"/>
            </p:custDataLst>
          </p:nvPr>
        </p:nvSpPr>
        <p:spPr bwMode="gray">
          <a:xfrm>
            <a:off x="2247423" y="710371"/>
            <a:ext cx="711292" cy="67846"/>
          </a:xfrm>
          <a:prstGeom prst="rect">
            <a:avLst/>
          </a:prstGeom>
          <a:noFill/>
        </p:spPr>
        <p:txBody>
          <a:bodyPr vert="horz" wrap="square" lIns="25975" tIns="25975" rIns="25975" bIns="25975" rtlCol="0">
            <a:spAutoFit/>
          </a:bodyPr>
          <a:lstStyle/>
          <a:p>
            <a:pPr defTabSz="513162">
              <a:spcBef>
                <a:spcPts val="865"/>
              </a:spcBef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Light"/>
                <a:cs typeface="Arial"/>
              </a:rPr>
              <a:t>overall_0_132301825390820478 columns_1_132301865183776965 9_1_132301823146380162 43_1_132301834520744357 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33745947"/>
              </p:ext>
            </p:extLst>
          </p:nvPr>
        </p:nvGraphicFramePr>
        <p:xfrm>
          <a:off x="334027" y="1025331"/>
          <a:ext cx="11527439" cy="549928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842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56">
                  <a:extLst>
                    <a:ext uri="{9D8B030D-6E8A-4147-A177-3AD203B41FA5}">
                      <a16:colId xmlns:a16="http://schemas.microsoft.com/office/drawing/2014/main" val="1901469753"/>
                    </a:ext>
                  </a:extLst>
                </a:gridCol>
                <a:gridCol w="2899394">
                  <a:extLst>
                    <a:ext uri="{9D8B030D-6E8A-4147-A177-3AD203B41FA5}">
                      <a16:colId xmlns:a16="http://schemas.microsoft.com/office/drawing/2014/main" val="2173682732"/>
                    </a:ext>
                  </a:extLst>
                </a:gridCol>
                <a:gridCol w="946437">
                  <a:extLst>
                    <a:ext uri="{9D8B030D-6E8A-4147-A177-3AD203B41FA5}">
                      <a16:colId xmlns:a16="http://schemas.microsoft.com/office/drawing/2014/main" val="580312801"/>
                    </a:ext>
                  </a:extLst>
                </a:gridCol>
                <a:gridCol w="3005973">
                  <a:extLst>
                    <a:ext uri="{9D8B030D-6E8A-4147-A177-3AD203B41FA5}">
                      <a16:colId xmlns:a16="http://schemas.microsoft.com/office/drawing/2014/main" val="1383526670"/>
                    </a:ext>
                  </a:extLst>
                </a:gridCol>
              </a:tblGrid>
              <a:tr h="194665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to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Grade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PGH, Corporate 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CLO, Regulatory, Corporate &amp; Disputes 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5 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405909"/>
                  </a:ext>
                </a:extLst>
              </a:tr>
              <a:tr h="182756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reports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of organisation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endParaRPr lang="en-GB" sz="9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086309"/>
                  </a:ext>
                </a:extLst>
              </a:tr>
              <a:tr h="164650"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lang="en-GB" sz="8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+</a:t>
                      </a:r>
                      <a:endParaRPr lang="en-GB" sz="800" b="0" kern="1200" noProof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lang="en-GB" sz="800" b="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348942"/>
                  </a:ext>
                </a:extLst>
              </a:tr>
              <a:tr h="182756"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800" b="1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 </a:t>
                      </a:r>
                      <a:endParaRPr lang="en-GB" sz="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9363">
                <a:tc rowSpan="2" gridSpan="2">
                  <a:txBody>
                    <a:bodyPr/>
                    <a:lstStyle/>
                    <a:p>
                      <a:pPr marL="112523" lvl="0" indent="-112523"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provide corporate, M&amp;A, disclosure, capital, and funding Legal advice to NAB and the Board for the purpose of compliance with relevant legal and regulatory obligations, aligned to NAB’s purpose and strategy. </a:t>
                      </a:r>
                    </a:p>
                  </a:txBody>
                  <a:tcPr marL="25975" marR="25975" marT="25975" marB="2597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</a:rPr>
                        <a:t>Capabilities</a:t>
                      </a:r>
                      <a:endParaRPr lang="en-GB" sz="800" b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2523" marR="0" lvl="0" indent="-112523" algn="l" defTabSz="450096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 of lawyers</a:t>
                      </a:r>
                    </a:p>
                    <a:p>
                      <a:pPr marL="112523" marR="0" lvl="0" indent="-112523" algn="l" defTabSz="450096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legal expertise in corporate and funding matters</a:t>
                      </a:r>
                    </a:p>
                    <a:p>
                      <a:pPr marL="112523" marR="0" lvl="0" indent="-112523" algn="l" defTabSz="450096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Highly organised in delivering and prioritising competing deliverables</a:t>
                      </a:r>
                    </a:p>
                    <a:p>
                      <a:pPr marL="112523" lvl="0" indent="-112523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thinker who can develop operational plans to deliver strategic objectives. </a:t>
                      </a:r>
                    </a:p>
                    <a:p>
                      <a:pPr marL="112523" lvl="0" indent="-112523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Proven ability to engage and influence peers and leaders</a:t>
                      </a:r>
                    </a:p>
                    <a:p>
                      <a:pPr marL="112523" lvl="0" indent="-112523">
                        <a:spcBef>
                          <a:spcPct val="0"/>
                        </a:spcBef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operational excellence and strong process orientation</a:t>
                      </a:r>
                    </a:p>
                    <a:p>
                      <a:pPr marL="112523" marR="0" lvl="0" indent="-112523" algn="l" defTabSz="450096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Excellent written and verbal communication skills</a:t>
                      </a:r>
                    </a:p>
                    <a:p>
                      <a:pPr marL="112523" lvl="0" indent="-112523">
                        <a:spcBef>
                          <a:spcPct val="0"/>
                        </a:spcBef>
                        <a:buFont typeface="Arial"/>
                        <a:buChar char="•"/>
                      </a:pPr>
                      <a:endParaRPr lang="en-A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75" marR="25975" marT="25975" marB="2597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12395" marR="0" lvl="0" indent="-112395" algn="l" defTabSz="450096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15 years’ PQE</a:t>
                      </a:r>
                    </a:p>
                    <a:p>
                      <a:pPr marL="112395" marR="0" lvl="0" indent="-112395" algn="l" defTabSz="450096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Successfully led a team &amp; fostered strong engagement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2523" marR="0" lvl="0" indent="-112523" algn="l" defTabSz="450096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Deep understanding of the role of Risk and Governance</a:t>
                      </a:r>
                    </a:p>
                    <a:p>
                      <a:pPr marL="112523" marR="0" lvl="0" indent="-112523" algn="l" defTabSz="450096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Expertise in financial services regulators and regulation</a:t>
                      </a:r>
                    </a:p>
                    <a:p>
                      <a:pPr marL="112523" marR="0" lvl="0" indent="-112523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 record in effective stakeholder management </a:t>
                      </a:r>
                    </a:p>
                    <a:p>
                      <a:pPr marL="112523" marR="0" lvl="0" indent="-112523" algn="l" defTabSz="450096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Impactful presenter at Executive and Board level</a:t>
                      </a:r>
                    </a:p>
                  </a:txBody>
                  <a:tcPr marL="25975" marR="25975" marT="25975" marB="2597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818">
                <a:tc gridSpan="2" v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</a:rPr>
                        <a:t>Qualification Requirements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 degree (Australian or equivalent common law jurisdiction)</a:t>
                      </a: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Practising certificate in an Australian state </a:t>
                      </a:r>
                    </a:p>
                  </a:txBody>
                  <a:tcPr marL="25975" marR="25975" marT="25975" marB="2597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344109"/>
                  </a:ext>
                </a:extLst>
              </a:tr>
              <a:tr h="182756"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1209979">
                <a:tc gridSpan="2"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endParaRPr kumimoji="0" lang="en-AU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2523" marR="0" lvl="0" indent="-112523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and execute on strategic plan for Corporate Legal team</a:t>
                      </a:r>
                    </a:p>
                    <a:p>
                      <a:pPr marL="112523" marR="0" lvl="0" indent="-112523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Appointments, structure and work allocation for CAL, C&amp;F Legal [and others]</a:t>
                      </a:r>
                    </a:p>
                    <a:p>
                      <a:pPr marL="112523" marR="0" lvl="0" indent="-112523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Delivery of plan (budget) for Corporate Legal team</a:t>
                      </a:r>
                    </a:p>
                    <a:p>
                      <a:pPr marL="112523" marR="0" lvl="0" indent="-112523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to RCD Leadership team</a:t>
                      </a:r>
                    </a:p>
                    <a:p>
                      <a:pPr marL="112523" marR="0" lvl="0" indent="-112523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endParaRPr lang="en-GB" sz="8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2395" marR="0" lvl="0" indent="-112395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8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575" marR="0" lvl="0" indent="-155575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en-GB" sz="8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orpid C1 Light"/>
                      </a:endParaRPr>
                    </a:p>
                  </a:txBody>
                  <a:tcPr marL="25975" marR="25975" marT="25975" marB="2597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deliver the following in line with NAB’s ‘Who we are’ behaviours:</a:t>
                      </a:r>
                    </a:p>
                    <a:p>
                      <a:pPr marL="112523" lvl="0" indent="-112523"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the Corporate Advisory Legal, Capital and Funding Legal </a:t>
                      </a:r>
                      <a:r>
                        <a:rPr lang="en-AU" sz="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teams </a:t>
                      </a:r>
                      <a:endParaRPr lang="en-A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2523" lvl="0" indent="-112523"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the legal aspect of all merger, acquisition and disposal activity by the Group</a:t>
                      </a:r>
                    </a:p>
                    <a:p>
                      <a:pPr marL="112523" lvl="0" indent="-112523"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the legal aspects of all NAB Ventures investments by the Group</a:t>
                      </a:r>
                    </a:p>
                    <a:p>
                      <a:pPr marL="112523" lvl="0" indent="-112523"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the legal aspects of delivering the Group Annual Capital and Funding Plan, supporting Group Treasury</a:t>
                      </a:r>
                    </a:p>
                    <a:p>
                      <a:pPr marL="112523" lvl="0" indent="-112523"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Advise the Group on governance, financial reporting, continuous disclosure and remuneration matters (for Group 7 and NEDs)</a:t>
                      </a:r>
                    </a:p>
                  </a:txBody>
                  <a:tcPr marL="25975" marR="25975" marT="25975" marB="2597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182756">
                <a:tc gridSpan="2"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Interfaces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</a:p>
                  </a:txBody>
                  <a:tcPr marL="25975" marR="25975" marT="25975" marB="2597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59977"/>
                  </a:ext>
                </a:extLst>
              </a:tr>
              <a:tr h="789655">
                <a:tc gridSpan="2">
                  <a:txBody>
                    <a:bodyPr/>
                    <a:lstStyle/>
                    <a:p>
                      <a:pPr marL="112523" marR="0" lvl="0" indent="-112523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</a:rPr>
                        <a:t>Group Treasury</a:t>
                      </a:r>
                    </a:p>
                    <a:p>
                      <a:pPr marL="112523" marR="0" lvl="0" indent="-112523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</a:rPr>
                        <a:t>Group Development</a:t>
                      </a:r>
                      <a:endParaRPr lang="en-US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pid C1 Light"/>
                      </a:endParaRPr>
                    </a:p>
                    <a:p>
                      <a:pPr marL="112523" marR="0" lvl="0" indent="-112523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A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</a:rPr>
                        <a:t>Group Finance </a:t>
                      </a:r>
                      <a:endParaRPr lang="en-US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pid C1 Light"/>
                      </a:endParaRPr>
                    </a:p>
                    <a:p>
                      <a:pPr marL="112523" marR="0" lvl="0" indent="-112523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</a:rPr>
                        <a:t>Group Governance </a:t>
                      </a:r>
                    </a:p>
                    <a:p>
                      <a:pPr marL="112523" marR="0" lvl="0" indent="-112523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</a:rPr>
                        <a:t>Group Risk and Internal Audit</a:t>
                      </a:r>
                      <a:endParaRPr lang="en-US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pid C1 Light"/>
                      </a:endParaRPr>
                    </a:p>
                    <a:p>
                      <a:pPr marL="112523" marR="0" lvl="0" indent="-112523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</a:rPr>
                        <a:t>Corporate Affairs  </a:t>
                      </a:r>
                    </a:p>
                    <a:p>
                      <a:pPr marL="112523" marR="0" lvl="0" indent="-112523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</a:rPr>
                        <a:t>Group Legal</a:t>
                      </a:r>
                    </a:p>
                    <a:p>
                      <a:pPr marL="112523" marR="0" lvl="0" indent="-112523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rpid C1 Light"/>
                        </a:rPr>
                        <a:t>Customer &amp; Corporate Services Leadership team</a:t>
                      </a:r>
                      <a:endParaRPr kumimoji="0" lang="en-GB" dirty="0"/>
                    </a:p>
                  </a:txBody>
                  <a:tcPr marL="25975" marR="25975" marT="25975" marB="2597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12523" indent="-112523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Feedback on the quality of advice and outcomes delivered</a:t>
                      </a:r>
                    </a:p>
                    <a:p>
                      <a:pPr marL="112523" indent="-112523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Bringing Distinctive Leadership principles to life through effective implementation</a:t>
                      </a:r>
                    </a:p>
                    <a:p>
                      <a:pPr marL="112523" marR="0" lvl="0" indent="-112523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and career progression of Corporate Legal colleagues </a:t>
                      </a:r>
                    </a:p>
                    <a:p>
                      <a:pPr marL="112523" indent="-112523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Operational efficiency and compliance of Corporate Legal team </a:t>
                      </a:r>
                    </a:p>
                    <a:p>
                      <a:pPr marL="112523" indent="-112523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 levels in the Corporate Legal team </a:t>
                      </a:r>
                    </a:p>
                    <a:p>
                      <a:pPr marL="112523" indent="-112523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 plan and budget</a:t>
                      </a:r>
                    </a:p>
                  </a:txBody>
                  <a:tcPr marL="25975" marR="25975" marT="25975" marB="2597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0371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5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5"/>
</p:tagLst>
</file>

<file path=ppt/theme/theme1.xml><?xml version="1.0" encoding="utf-8"?>
<a:theme xmlns:a="http://schemas.openxmlformats.org/drawingml/2006/main" name="1_NAB Core Custom v2">
  <a:themeElements>
    <a:clrScheme name="NAB Core_Custom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 Core Custom v2">
      <a:majorFont>
        <a:latin typeface="NAB Impact"/>
        <a:ea typeface="Arial"/>
        <a:cs typeface="Arial"/>
      </a:majorFont>
      <a:minorFont>
        <a:latin typeface="Corpid C1 Ligh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AB Core Custom v2.potx" id="{2EA58E5F-0147-46DC-B541-91AA04A90583}" vid="{26A1CF3A-BBC5-46FA-9FB4-F559E2B6D15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61C2D7A1432945AAC2E56A0B9BE245" ma:contentTypeVersion="11" ma:contentTypeDescription="Create a new document." ma:contentTypeScope="" ma:versionID="9ccc5558160c17d2662039942386d6a5">
  <xsd:schema xmlns:xsd="http://www.w3.org/2001/XMLSchema" xmlns:xs="http://www.w3.org/2001/XMLSchema" xmlns:p="http://schemas.microsoft.com/office/2006/metadata/properties" xmlns:ns3="aa997768-03c1-4719-a807-945f9001ff9a" xmlns:ns4="38548013-6234-4037-bac9-6eb1f598d29b" targetNamespace="http://schemas.microsoft.com/office/2006/metadata/properties" ma:root="true" ma:fieldsID="75910b50be5c93f54554dbaf065156a6" ns3:_="" ns4:_="">
    <xsd:import namespace="aa997768-03c1-4719-a807-945f9001ff9a"/>
    <xsd:import namespace="38548013-6234-4037-bac9-6eb1f598d2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97768-03c1-4719-a807-945f9001ff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48013-6234-4037-bac9-6eb1f598d29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8F0C84-EE48-4C9D-8D60-4DBF3CA5FBDF}">
  <ds:schemaRefs>
    <ds:schemaRef ds:uri="38548013-6234-4037-bac9-6eb1f598d29b"/>
    <ds:schemaRef ds:uri="aa997768-03c1-4719-a807-945f9001ff9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ACE206-2213-4BC0-82B3-1589EEBB90B4}">
  <ds:schemaRefs>
    <ds:schemaRef ds:uri="38548013-6234-4037-bac9-6eb1f598d29b"/>
    <ds:schemaRef ds:uri="aa997768-03c1-4719-a807-945f9001ff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C0D281E-D2D7-46B0-82C6-2AC0805AC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412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Corpid C1 Light</vt:lpstr>
      <vt:lpstr>Corpid C1 Regular</vt:lpstr>
      <vt:lpstr>NAB Impact</vt:lpstr>
      <vt:lpstr>Verdana</vt:lpstr>
      <vt:lpstr>Wingdings</vt:lpstr>
      <vt:lpstr>1_NAB Core Custom v2</vt:lpstr>
      <vt:lpstr>PRactice Group Head, corporate LEGAL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counsel – Corporate &amp; Institutional banking</dc:title>
  <dc:creator>Michelle Clarke</dc:creator>
  <cp:lastModifiedBy>Virginia K Porter</cp:lastModifiedBy>
  <cp:revision>3</cp:revision>
  <dcterms:created xsi:type="dcterms:W3CDTF">2020-05-01T04:58:52Z</dcterms:created>
  <dcterms:modified xsi:type="dcterms:W3CDTF">2024-10-22T22:08:20Z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0x0101005F61C2D7A1432945AAC2E56A0B9BE245</vt:lpwstr>
  </property>
  <property fmtid="{D5CDD505-2E9C-101B-9397-08002B2CF9AE}" pid="3" name="MSIP_Label_b00d377c-712a-4212-ac8f-67d0339a635d_Enabled">
    <vt:lpwstr>true</vt:lpwstr>
  </property>
  <property fmtid="{D5CDD505-2E9C-101B-9397-08002B2CF9AE}" pid="4" name="MSIP_Label_b00d377c-712a-4212-ac8f-67d0339a635d_SetDate">
    <vt:lpwstr>2021-04-01T02:42:44Z</vt:lpwstr>
  </property>
  <property fmtid="{D5CDD505-2E9C-101B-9397-08002B2CF9AE}" pid="5" name="MSIP_Label_b00d377c-712a-4212-ac8f-67d0339a635d_Method">
    <vt:lpwstr>Privileged</vt:lpwstr>
  </property>
  <property fmtid="{D5CDD505-2E9C-101B-9397-08002B2CF9AE}" pid="6" name="MSIP_Label_b00d377c-712a-4212-ac8f-67d0339a635d_Name">
    <vt:lpwstr>b00d377c-712a-4212-ac8f-67d0339a635d</vt:lpwstr>
  </property>
  <property fmtid="{D5CDD505-2E9C-101B-9397-08002B2CF9AE}" pid="7" name="MSIP_Label_b00d377c-712a-4212-ac8f-67d0339a635d_SiteId">
    <vt:lpwstr>48d6943f-580e-40b1-a0e1-c07fa3707873</vt:lpwstr>
  </property>
  <property fmtid="{D5CDD505-2E9C-101B-9397-08002B2CF9AE}" pid="8" name="MSIP_Label_b00d377c-712a-4212-ac8f-67d0339a635d_ActionId">
    <vt:lpwstr>78fb12f0-4c20-42c3-89c4-0000ff14a143</vt:lpwstr>
  </property>
  <property fmtid="{D5CDD505-2E9C-101B-9397-08002B2CF9AE}" pid="9" name="MSIP_Label_b00d377c-712a-4212-ac8f-67d0339a635d_ContentBits">
    <vt:lpwstr>0</vt:lpwstr>
  </property>
</Properties>
</file>