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01" r:id="rId2"/>
    <p:sldId id="31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3C952-26D5-417C-860B-DAF5CF86F939}" type="datetimeFigureOut">
              <a:rPr lang="en-AU" smtClean="0"/>
              <a:t>2/08/2024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289FB-E105-4F27-8128-2D9F797E05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937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CE9062-2AFC-45BE-B816-4E41ABC31315}" type="slidenum">
              <a:rPr kumimoji="0" lang="en-A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33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E9062-2AFC-45BE-B816-4E41ABC31315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33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82EA1DE-6CE9-564A-8866-BB8AA2765A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6775" y="1403853"/>
            <a:ext cx="3220890" cy="1856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998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669" y="6535475"/>
            <a:ext cx="10199216" cy="298768"/>
          </a:xfrm>
        </p:spPr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8EB74C-201E-B241-96AC-C95CAA6862D3}"/>
              </a:ext>
            </a:extLst>
          </p:cNvPr>
          <p:cNvSpPr txBox="1"/>
          <p:nvPr userDrawn="1"/>
        </p:nvSpPr>
        <p:spPr>
          <a:xfrm>
            <a:off x="2820221" y="-202021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270" dirty="0" err="1"/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1D19F7B7-60EB-7847-B2B8-1FE564F472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4337" y="1403853"/>
            <a:ext cx="4500173" cy="442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91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AU" sz="1088" b="1" kern="1200" dirty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rPr>
              <a:t>Saving this as a PowerPoint template</a:t>
            </a:r>
          </a:p>
          <a:p>
            <a:pPr>
              <a:spcBef>
                <a:spcPts val="272"/>
              </a:spcBef>
            </a:pPr>
            <a:r>
              <a:rPr lang="en-AU" sz="108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PC</a:t>
            </a:r>
          </a:p>
          <a:p>
            <a:pPr>
              <a:spcBef>
                <a:spcPts val="272"/>
              </a:spcBef>
            </a:pP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 to </a:t>
            </a:r>
            <a:r>
              <a:rPr lang="en-AU" sz="998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File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&gt; </a:t>
            </a:r>
            <a:r>
              <a:rPr lang="en-AU" sz="998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Save As 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&gt; Select to </a:t>
            </a:r>
            <a:r>
              <a:rPr lang="en-AU" sz="998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Save As PowerPoint Template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(.</a:t>
            </a:r>
            <a:r>
              <a:rPr lang="en-AU" sz="998" kern="12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potx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). Select </a:t>
            </a:r>
            <a:r>
              <a:rPr lang="en-AU" sz="998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More Options 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&gt; select </a:t>
            </a:r>
            <a:r>
              <a:rPr lang="en-AU" sz="998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to save to your profile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lang="en-AU" sz="998" kern="12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eg.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p7##..) then click </a:t>
            </a:r>
            <a:r>
              <a:rPr lang="en-AU" sz="998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Save</a:t>
            </a:r>
            <a:r>
              <a:rPr lang="en-AU" sz="998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>
              <a:spcBef>
                <a:spcPts val="272"/>
              </a:spcBef>
            </a:pPr>
            <a:b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</a:br>
            <a:r>
              <a:rPr lang="en-AU" sz="108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Mac</a:t>
            </a:r>
          </a:p>
          <a:p>
            <a:pPr>
              <a:spcBef>
                <a:spcPts val="272"/>
              </a:spcBef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Open NAB PowerPoint template, go to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File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&gt;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Save as Template 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(.</a:t>
            </a:r>
            <a:r>
              <a:rPr lang="en-AU" sz="998" kern="1200" dirty="0" err="1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potx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) &gt; Select to save in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Template folder 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&gt;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Save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.</a:t>
            </a:r>
          </a:p>
          <a:p>
            <a:pPr>
              <a:spcBef>
                <a:spcPts val="272"/>
              </a:spcBef>
            </a:pPr>
            <a:endParaRPr lang="en-AU" sz="998" kern="1200" dirty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AU" sz="1088" b="1" kern="1200" dirty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rPr>
              <a:t>Creating a new presentation from this template</a:t>
            </a:r>
          </a:p>
          <a:p>
            <a:pPr>
              <a:spcBef>
                <a:spcPts val="272"/>
              </a:spcBef>
            </a:pP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File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&gt;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New from Template 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&gt; in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New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tab select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Personal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tab at top &gt; Select the file </a:t>
            </a:r>
            <a:b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</a:br>
            <a:b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</a:br>
            <a:r>
              <a:rPr lang="en-AU" sz="1088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Adding new layout slides</a:t>
            </a:r>
          </a:p>
          <a:p>
            <a:pPr marL="0" indent="0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None/>
            </a:pPr>
            <a:r>
              <a:rPr lang="en-AU" sz="998" dirty="0">
                <a:latin typeface="+mn-lt"/>
                <a:cs typeface="Arial" pitchFamily="34" charset="0"/>
              </a:rPr>
              <a:t>Go to the </a:t>
            </a:r>
            <a:r>
              <a:rPr lang="en-AU" sz="998" b="1" dirty="0">
                <a:latin typeface="+mn-lt"/>
                <a:cs typeface="Arial" pitchFamily="34" charset="0"/>
              </a:rPr>
              <a:t>Home</a:t>
            </a:r>
            <a:r>
              <a:rPr lang="en-AU" sz="998" dirty="0">
                <a:latin typeface="+mn-lt"/>
                <a:cs typeface="Arial" pitchFamily="34" charset="0"/>
              </a:rPr>
              <a:t> tab and select a layout from </a:t>
            </a:r>
            <a:r>
              <a:rPr lang="en-AU" sz="998" b="1" dirty="0">
                <a:latin typeface="+mn-lt"/>
                <a:cs typeface="Arial" pitchFamily="34" charset="0"/>
              </a:rPr>
              <a:t>New Slide </a:t>
            </a:r>
            <a:r>
              <a:rPr lang="en-AU" sz="998" dirty="0">
                <a:latin typeface="+mn-lt"/>
                <a:cs typeface="Arial" pitchFamily="34" charset="0"/>
              </a:rPr>
              <a:t>in the ribbon. </a:t>
            </a:r>
            <a:endParaRPr lang="en-AU" sz="998" b="1" dirty="0">
              <a:solidFill>
                <a:schemeClr val="accent1"/>
              </a:solidFill>
              <a:latin typeface="Corpid C1" panose="020B0603040502060204" pitchFamily="34" charset="77"/>
              <a:cs typeface="Arial" pitchFamily="34" charset="0"/>
            </a:endParaRPr>
          </a:p>
          <a:p>
            <a:pPr marL="0">
              <a:spcBef>
                <a:spcPts val="1088"/>
              </a:spcBef>
            </a:pPr>
            <a:r>
              <a:rPr lang="en-AU" sz="1088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Customising your presentation</a:t>
            </a:r>
          </a:p>
          <a:p>
            <a:pPr>
              <a:spcBef>
                <a:spcPts val="272"/>
              </a:spcBef>
            </a:pPr>
            <a:r>
              <a:rPr lang="en-AU" sz="1088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Changing the footer wording</a:t>
            </a:r>
          </a:p>
          <a:p>
            <a:pPr marL="0" indent="0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None/>
            </a:pPr>
            <a:r>
              <a:rPr lang="en-AU" sz="998" dirty="0">
                <a:latin typeface="+mn-lt"/>
                <a:cs typeface="Arial" pitchFamily="34" charset="0"/>
              </a:rPr>
              <a:t>Go to the </a:t>
            </a:r>
            <a:r>
              <a:rPr lang="en-AU" sz="998" b="1" dirty="0">
                <a:latin typeface="+mn-lt"/>
                <a:cs typeface="Arial" pitchFamily="34" charset="0"/>
              </a:rPr>
              <a:t>Insert</a:t>
            </a:r>
            <a:r>
              <a:rPr lang="en-AU" sz="998" dirty="0">
                <a:latin typeface="+mn-lt"/>
                <a:cs typeface="Arial" pitchFamily="34" charset="0"/>
              </a:rPr>
              <a:t> tab, click on </a:t>
            </a:r>
            <a:r>
              <a:rPr lang="en-AU" sz="998" b="1" dirty="0">
                <a:latin typeface="+mn-lt"/>
                <a:cs typeface="Arial" pitchFamily="34" charset="0"/>
              </a:rPr>
              <a:t>Header &amp; Footer</a:t>
            </a:r>
            <a:r>
              <a:rPr lang="en-AU" sz="998" dirty="0">
                <a:latin typeface="+mn-lt"/>
                <a:cs typeface="Arial" pitchFamily="34" charset="0"/>
              </a:rPr>
              <a:t> in the ribbon, change the footer wording and select Apply to All. </a:t>
            </a:r>
          </a:p>
          <a:p>
            <a:pPr marL="0" indent="0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None/>
            </a:pPr>
            <a:endParaRPr lang="en-AU" sz="998" dirty="0">
              <a:latin typeface="+mn-lt"/>
              <a:cs typeface="Arial" pitchFamily="34" charset="0"/>
            </a:endParaRPr>
          </a:p>
          <a:p>
            <a:pPr marL="0">
              <a:spcBef>
                <a:spcPts val="544"/>
              </a:spcBef>
            </a:pPr>
            <a:r>
              <a:rPr lang="en-AU" sz="1088" b="1" kern="1200" dirty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rPr>
              <a:t>Charts and tables</a:t>
            </a:r>
          </a:p>
          <a:p>
            <a:pPr marL="0" indent="0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None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Copy and paste or duplicate any of the charts and tables in this template or, format a table by selecting the table and choosing a new style from the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Table Design 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tab. </a:t>
            </a:r>
            <a:endParaRPr lang="en-AU" sz="998" b="1" u="none" kern="1200" dirty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92FC4542-1F87-3F4F-B344-FDAAD3FA36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87558" y="3651909"/>
            <a:ext cx="3220890" cy="154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91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829361" rtl="0" eaLnBrk="1" fontAlgn="base" latinLnBrk="0" hangingPunct="1">
              <a:lnSpc>
                <a:spcPct val="100000"/>
              </a:lnSpc>
              <a:spcBef>
                <a:spcPts val="1088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stem Font Regular"/>
              <a:buNone/>
              <a:tabLst/>
              <a:defRPr/>
            </a:pPr>
            <a:r>
              <a:rPr lang="en-AU" sz="1088" b="1" kern="1200" dirty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rPr>
              <a:t>Minimising file size</a:t>
            </a:r>
            <a:endParaRPr lang="en-AU" sz="1088" b="1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  <a:p>
            <a:pPr marL="0" marR="0" lvl="0" indent="0" algn="l" defTabSz="829361" rtl="0" eaLnBrk="1" fontAlgn="base" latinLnBrk="0" hangingPunct="1">
              <a:lnSpc>
                <a:spcPct val="100000"/>
              </a:lnSpc>
              <a:spcBef>
                <a:spcPts val="272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stem Font Regular"/>
              <a:buNone/>
              <a:tabLst/>
              <a:defRPr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When your presentation is finalised, follow any or all of the below steps:</a:t>
            </a:r>
          </a:p>
          <a:p>
            <a:pPr marL="155505" marR="0" lvl="0" indent="-155505" algn="l" defTabSz="829361" rtl="0" eaLnBrk="1" fontAlgn="base" latinLnBrk="0" hangingPunct="1">
              <a:lnSpc>
                <a:spcPct val="100000"/>
              </a:lnSpc>
              <a:spcBef>
                <a:spcPts val="272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stem Font Regular"/>
              <a:buChar char="•"/>
              <a:tabLst/>
              <a:defRPr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Delete unused slides </a:t>
            </a:r>
          </a:p>
          <a:p>
            <a:pPr marL="155505" marR="0" lvl="0" indent="-155505" algn="l" defTabSz="829361" rtl="0" eaLnBrk="1" fontAlgn="base" latinLnBrk="0" hangingPunct="1">
              <a:lnSpc>
                <a:spcPct val="100000"/>
              </a:lnSpc>
              <a:spcBef>
                <a:spcPts val="272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stem Font Regular"/>
              <a:buChar char="•"/>
              <a:tabLst/>
              <a:defRPr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Go to the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View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tab and select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Slide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Master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. Delete any unused Cover slides. </a:t>
            </a:r>
          </a:p>
          <a:p>
            <a:pPr marL="155505" indent="-155505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Char char="•"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Go to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File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&gt;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Compress Pictures 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in the main menu. Make sure they are the final images, as this step will permanently delete cropped areas.</a:t>
            </a:r>
            <a:endParaRPr lang="en-AU" sz="998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630E4B3D-0CCE-254F-92EF-AF63A6FAE34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87558" y="1399047"/>
            <a:ext cx="3220890" cy="101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91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544"/>
              </a:spcBef>
            </a:pPr>
            <a:r>
              <a:rPr lang="en-AU" sz="1088" b="1" kern="1200" dirty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rPr>
              <a:t>Add new images from NAB Brand Hub</a:t>
            </a:r>
          </a:p>
          <a:p>
            <a:pPr marL="155505" indent="-155505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Char char="•"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Visit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go/brand. </a:t>
            </a:r>
            <a:r>
              <a:rPr lang="en-AU" sz="998" b="0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S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elect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NAB Image Library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from the top menu bar and choose a photography style </a:t>
            </a:r>
          </a:p>
          <a:p>
            <a:pPr marL="155505" indent="-155505">
              <a:spcBef>
                <a:spcPts val="272"/>
              </a:spcBef>
              <a:buClr>
                <a:schemeClr val="accent1"/>
              </a:buClr>
              <a:buSzPct val="120000"/>
              <a:buFont typeface="System Font Regular"/>
              <a:buChar char="•"/>
            </a:pP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When downloading, choose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Jpeg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at </a:t>
            </a:r>
            <a:r>
              <a:rPr lang="en-AU" sz="998" b="1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25% </a:t>
            </a:r>
            <a:r>
              <a:rPr lang="en-AU" sz="998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from the Download Options panel. Aim for an Estimated File Size under 1MB.</a:t>
            </a:r>
            <a:endParaRPr lang="en-AU" sz="998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Triangle 28">
            <a:extLst>
              <a:ext uri="{FF2B5EF4-FFF2-40B4-BE49-F238E27FC236}">
                <a16:creationId xmlns:a16="http://schemas.microsoft.com/office/drawing/2014/main" id="{26CCFCA1-8C23-E148-A7EE-E2D83D84AB8F}"/>
              </a:ext>
            </a:extLst>
          </p:cNvPr>
          <p:cNvSpPr/>
          <p:nvPr userDrawn="1"/>
        </p:nvSpPr>
        <p:spPr bwMode="auto">
          <a:xfrm rot="16200000">
            <a:off x="8714619" y="7464575"/>
            <a:ext cx="122624" cy="150686"/>
          </a:xfrm>
          <a:prstGeom prst="triangl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2935" tIns="41468" rIns="82935" bIns="41468" numCol="1" rtlCol="0" anchor="ctr" anchorCtr="0" compatLnSpc="1">
            <a:prstTxWarp prst="textNoShape">
              <a:avLst/>
            </a:prstTxWarp>
          </a:bodyPr>
          <a:lstStyle/>
          <a:p>
            <a:pPr defTabSz="945990"/>
            <a:endParaRPr lang="en-AU" sz="1451"/>
          </a:p>
        </p:txBody>
      </p:sp>
      <p:sp>
        <p:nvSpPr>
          <p:cNvPr id="30" name="Triangle 29">
            <a:extLst>
              <a:ext uri="{FF2B5EF4-FFF2-40B4-BE49-F238E27FC236}">
                <a16:creationId xmlns:a16="http://schemas.microsoft.com/office/drawing/2014/main" id="{2C4B505E-99BD-584E-85D2-8F75E3DCE528}"/>
              </a:ext>
            </a:extLst>
          </p:cNvPr>
          <p:cNvSpPr/>
          <p:nvPr userDrawn="1"/>
        </p:nvSpPr>
        <p:spPr bwMode="auto">
          <a:xfrm rot="16200000">
            <a:off x="8726077" y="6917749"/>
            <a:ext cx="122624" cy="150686"/>
          </a:xfrm>
          <a:prstGeom prst="triangl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2935" tIns="41468" rIns="82935" bIns="41468" numCol="1" rtlCol="0" anchor="ctr" anchorCtr="0" compatLnSpc="1">
            <a:prstTxWarp prst="textNoShape">
              <a:avLst/>
            </a:prstTxWarp>
          </a:bodyPr>
          <a:lstStyle/>
          <a:p>
            <a:pPr defTabSz="945990"/>
            <a:endParaRPr lang="en-AU" sz="1451"/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5DCE254B-4F1B-5A46-A084-B601EC2C1650}"/>
              </a:ext>
            </a:extLst>
          </p:cNvPr>
          <p:cNvSpPr/>
          <p:nvPr userDrawn="1"/>
        </p:nvSpPr>
        <p:spPr bwMode="auto">
          <a:xfrm rot="16200000">
            <a:off x="8422479" y="7820012"/>
            <a:ext cx="122624" cy="150686"/>
          </a:xfrm>
          <a:prstGeom prst="triangl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2935" tIns="41468" rIns="82935" bIns="41468" numCol="1" rtlCol="0" anchor="ctr" anchorCtr="0" compatLnSpc="1">
            <a:prstTxWarp prst="textNoShape">
              <a:avLst/>
            </a:prstTxWarp>
          </a:bodyPr>
          <a:lstStyle/>
          <a:p>
            <a:pPr defTabSz="945990"/>
            <a:endParaRPr lang="en-AU" sz="14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655EDE-F419-324B-9011-BD69D5E675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How to use </a:t>
            </a:r>
            <a:r>
              <a:rPr lang="en-GB"/>
              <a:t>this template</a:t>
            </a:r>
            <a:endParaRPr lang="en-US" dirty="0"/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EA8891-B3B9-E445-97E0-AE6F81CB5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65330" y="3679862"/>
            <a:ext cx="3220890" cy="17084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39022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9326" y="1404370"/>
            <a:ext cx="5418276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49326" y="1676965"/>
            <a:ext cx="5418276" cy="14507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326" y="1994172"/>
            <a:ext cx="5418276" cy="3916631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404370"/>
            <a:ext cx="5254362" cy="4251872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846" y="6078594"/>
            <a:ext cx="10597854" cy="25348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5954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noProof="0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34848" y="6535474"/>
            <a:ext cx="358822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385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9043" y="1404370"/>
            <a:ext cx="5432756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49043" y="1676965"/>
            <a:ext cx="5397435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326" y="1883246"/>
            <a:ext cx="5418276" cy="1726609"/>
          </a:xfrm>
        </p:spPr>
        <p:txBody>
          <a:bodyPr tIns="0" bIns="0"/>
          <a:lstStyle>
            <a:lvl1pPr marL="164138" indent="-164138">
              <a:buSzPct val="120000"/>
              <a:buFont typeface="System Font Regular"/>
              <a:buChar char="•"/>
              <a:defRPr sz="1270"/>
            </a:lvl1pPr>
            <a:lvl2pPr>
              <a:defRPr sz="1270"/>
            </a:lvl2pPr>
            <a:lvl3pPr>
              <a:defRPr sz="1270"/>
            </a:lvl3pPr>
            <a:lvl4pPr>
              <a:defRPr sz="1270"/>
            </a:lvl4pPr>
            <a:lvl5pPr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1" y="1404370"/>
            <a:ext cx="5274298" cy="4251872"/>
          </a:xfrm>
        </p:spPr>
        <p:txBody>
          <a:bodyPr lIns="0" tIns="0" rIns="0" bIns="0"/>
          <a:lstStyle>
            <a:lvl1pPr marL="164138" indent="-164138">
              <a:buSzPct val="120000"/>
              <a:buFont typeface="System Font Regular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49326" y="6088114"/>
            <a:ext cx="10597854" cy="25348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5954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>
          <a:xfrm>
            <a:off x="334848" y="6535474"/>
            <a:ext cx="358822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9268765-FFB0-0D4B-9356-19CAF6B41A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9043" y="3714073"/>
            <a:ext cx="5432756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00A59F73-8B9E-5445-8DA5-84AA19A9135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9043" y="3986668"/>
            <a:ext cx="5397435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299403-C404-C149-A8CC-1826E95BB44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349326" y="4192948"/>
            <a:ext cx="5418276" cy="1726609"/>
          </a:xfrm>
        </p:spPr>
        <p:txBody>
          <a:bodyPr tIns="0" bIns="0"/>
          <a:lstStyle>
            <a:lvl1pPr marL="164138" indent="-164138">
              <a:buSzPct val="120000"/>
              <a:buFont typeface="System Font Regular"/>
              <a:buChar char="•"/>
              <a:defRPr sz="1270"/>
            </a:lvl1pPr>
            <a:lvl2pPr>
              <a:defRPr sz="1270"/>
            </a:lvl2pPr>
            <a:lvl3pPr>
              <a:defRPr sz="1270"/>
            </a:lvl3pPr>
            <a:lvl4pPr>
              <a:defRPr sz="1270"/>
            </a:lvl4pPr>
            <a:lvl5pPr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410897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4 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9043" y="1416032"/>
            <a:ext cx="3538090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349043" y="1688627"/>
            <a:ext cx="3538090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045" y="1858415"/>
            <a:ext cx="3537231" cy="1736809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095695" y="1416032"/>
            <a:ext cx="3538090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4095695" y="1688627"/>
            <a:ext cx="3538090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4095696" y="1858415"/>
            <a:ext cx="3537231" cy="1736809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49043" y="3745278"/>
            <a:ext cx="3538090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49043" y="4017873"/>
            <a:ext cx="3538090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49045" y="4193011"/>
            <a:ext cx="3537231" cy="1717793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4095695" y="3745278"/>
            <a:ext cx="3538090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4095695" y="4017873"/>
            <a:ext cx="3538090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25"/>
          </p:nvPr>
        </p:nvSpPr>
        <p:spPr>
          <a:xfrm>
            <a:off x="4095696" y="4193011"/>
            <a:ext cx="3537231" cy="1717793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6452" y="1404023"/>
            <a:ext cx="3373910" cy="4224516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846" y="6078594"/>
            <a:ext cx="10597854" cy="25348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5954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1"/>
          </p:nvPr>
        </p:nvSpPr>
        <p:spPr>
          <a:xfrm>
            <a:off x="334848" y="6535474"/>
            <a:ext cx="358822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A808E-BDE1-004C-8FB1-E05A44B8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654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sh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 bwMode="auto">
          <a:xfrm>
            <a:off x="349326" y="1397030"/>
            <a:ext cx="6973161" cy="848944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2934" tIns="41468" rIns="82934" bIns="4146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73227" y="1471300"/>
            <a:ext cx="6710879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bg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summary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27" y="1722460"/>
            <a:ext cx="6710879" cy="529392"/>
          </a:xfr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088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1088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defRPr sz="1088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088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08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34847" y="2332798"/>
            <a:ext cx="6987640" cy="357562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2934" tIns="41468" rIns="82934" bIns="4146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73227" y="2445466"/>
            <a:ext cx="6710879" cy="1667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spAutoFit/>
          </a:bodyPr>
          <a:lstStyle>
            <a:lvl1pPr marL="0" indent="0" algn="l" defTabSz="945954" rtl="0" fontAlgn="base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None/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Highlights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9"/>
          </p:nvPr>
        </p:nvSpPr>
        <p:spPr>
          <a:xfrm>
            <a:off x="473227" y="2703673"/>
            <a:ext cx="3283610" cy="3076510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088"/>
            </a:lvl1pPr>
            <a:lvl2pPr>
              <a:spcBef>
                <a:spcPts val="544"/>
              </a:spcBef>
              <a:defRPr sz="1088"/>
            </a:lvl2pPr>
            <a:lvl3pPr>
              <a:spcBef>
                <a:spcPts val="544"/>
              </a:spcBef>
              <a:defRPr sz="1088"/>
            </a:lvl3pPr>
            <a:lvl4pPr>
              <a:spcBef>
                <a:spcPts val="544"/>
              </a:spcBef>
              <a:defRPr sz="1088"/>
            </a:lvl4pPr>
            <a:lvl5pPr>
              <a:spcBef>
                <a:spcPts val="544"/>
              </a:spcBef>
              <a:defRPr sz="10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30"/>
          </p:nvPr>
        </p:nvSpPr>
        <p:spPr>
          <a:xfrm>
            <a:off x="3900495" y="2703673"/>
            <a:ext cx="3283610" cy="3076510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088"/>
            </a:lvl1pPr>
            <a:lvl2pPr>
              <a:spcBef>
                <a:spcPts val="544"/>
              </a:spcBef>
              <a:defRPr sz="1088"/>
            </a:lvl2pPr>
            <a:lvl3pPr>
              <a:spcBef>
                <a:spcPts val="544"/>
              </a:spcBef>
              <a:defRPr sz="1088"/>
            </a:lvl3pPr>
            <a:lvl4pPr>
              <a:spcBef>
                <a:spcPts val="544"/>
              </a:spcBef>
              <a:defRPr sz="1088"/>
            </a:lvl4pPr>
            <a:lvl5pPr>
              <a:spcBef>
                <a:spcPts val="544"/>
              </a:spcBef>
              <a:defRPr sz="10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779434" y="1404370"/>
            <a:ext cx="3570926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performance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7779434" y="1709618"/>
            <a:ext cx="3570926" cy="1828495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088"/>
            </a:lvl1pPr>
            <a:lvl2pPr>
              <a:spcBef>
                <a:spcPts val="544"/>
              </a:spcBef>
              <a:defRPr sz="1088"/>
            </a:lvl2pPr>
            <a:lvl3pPr>
              <a:spcBef>
                <a:spcPts val="544"/>
              </a:spcBef>
              <a:defRPr sz="1088"/>
            </a:lvl3pPr>
            <a:lvl4pPr>
              <a:spcBef>
                <a:spcPts val="544"/>
              </a:spcBef>
              <a:defRPr sz="1088"/>
            </a:lvl4pPr>
            <a:lvl5pPr>
              <a:spcBef>
                <a:spcPts val="544"/>
              </a:spcBef>
              <a:defRPr sz="10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7779434" y="3780234"/>
            <a:ext cx="3570926" cy="2523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summary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25"/>
          </p:nvPr>
        </p:nvSpPr>
        <p:spPr>
          <a:xfrm>
            <a:off x="7779434" y="4082309"/>
            <a:ext cx="3570926" cy="1828495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088"/>
            </a:lvl1pPr>
            <a:lvl2pPr>
              <a:spcBef>
                <a:spcPts val="544"/>
              </a:spcBef>
              <a:defRPr sz="1088"/>
            </a:lvl2pPr>
            <a:lvl3pPr>
              <a:spcBef>
                <a:spcPts val="544"/>
              </a:spcBef>
              <a:defRPr sz="1088"/>
            </a:lvl3pPr>
            <a:lvl4pPr>
              <a:spcBef>
                <a:spcPts val="544"/>
              </a:spcBef>
              <a:defRPr sz="1088"/>
            </a:lvl4pPr>
            <a:lvl5pPr>
              <a:spcBef>
                <a:spcPts val="544"/>
              </a:spcBef>
              <a:defRPr sz="10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846" y="6078594"/>
            <a:ext cx="10597854" cy="25348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5954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1"/>
          </p:nvPr>
        </p:nvSpPr>
        <p:spPr>
          <a:xfrm>
            <a:off x="334848" y="6535474"/>
            <a:ext cx="358822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dirty="0"/>
              <a:t>Presentation Footer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F3CB60E6-BDC5-2542-BE58-12226FEA9F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" y="154065"/>
            <a:ext cx="11521368" cy="7544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Campaign name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063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B605-65EF-564A-93B2-62DFC3315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How to use colour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762744-C280-DE4F-BEBD-E3992C6559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2F404-32C7-6D40-98F0-BA609535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80B564-20F5-A345-85D5-FA5CDB1DD1E2}"/>
              </a:ext>
            </a:extLst>
          </p:cNvPr>
          <p:cNvGrpSpPr/>
          <p:nvPr userDrawn="1"/>
        </p:nvGrpSpPr>
        <p:grpSpPr>
          <a:xfrm>
            <a:off x="353560" y="2179434"/>
            <a:ext cx="4100452" cy="754482"/>
            <a:chOff x="310102" y="2252963"/>
            <a:chExt cx="3358718" cy="804222"/>
          </a:xfrm>
        </p:grpSpPr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86F86FCE-1D4C-CE4B-9AA2-FD72498080E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10102" y="2252963"/>
              <a:ext cx="1053243" cy="8042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952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Red</a:t>
              </a:r>
              <a:endParaRPr lang="en-AU" sz="952" dirty="0">
                <a:solidFill>
                  <a:schemeClr val="bg1"/>
                </a:solidFill>
                <a:latin typeface="Corpid C1 Heavy" pitchFamily="34" charset="0"/>
                <a:cs typeface="Arial" pitchFamily="34" charset="0"/>
              </a:endParaRPr>
            </a:p>
            <a:p>
              <a:r>
                <a:rPr lang="en-AU" sz="952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255 </a:t>
              </a:r>
            </a:p>
            <a:p>
              <a:r>
                <a:rPr lang="en-AU" sz="952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0 </a:t>
              </a:r>
            </a:p>
            <a:p>
              <a:r>
                <a:rPr lang="en-AU" sz="952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0</a:t>
              </a:r>
            </a:p>
          </p:txBody>
        </p:sp>
        <p:sp>
          <p:nvSpPr>
            <p:cNvPr id="6" name="Text Box 8">
              <a:extLst>
                <a:ext uri="{FF2B5EF4-FFF2-40B4-BE49-F238E27FC236}">
                  <a16:creationId xmlns:a16="http://schemas.microsoft.com/office/drawing/2014/main" id="{82511AEE-4B23-C14C-8CC3-5C9341DD782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461834" y="2252963"/>
              <a:ext cx="1053243" cy="8042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952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Black</a:t>
              </a:r>
              <a:endParaRPr lang="en-AU" sz="952" dirty="0">
                <a:solidFill>
                  <a:schemeClr val="bg1"/>
                </a:solidFill>
                <a:latin typeface="Corpid C1 Heavy" pitchFamily="34" charset="0"/>
                <a:cs typeface="Arial" pitchFamily="34" charset="0"/>
              </a:endParaRPr>
            </a:p>
            <a:p>
              <a:r>
                <a:rPr lang="en-AU" sz="952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0 </a:t>
              </a:r>
            </a:p>
            <a:p>
              <a:r>
                <a:rPr lang="en-AU" sz="952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0 </a:t>
              </a:r>
            </a:p>
            <a:p>
              <a:r>
                <a:rPr lang="en-AU" sz="952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0</a:t>
              </a:r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1C86374E-6A0A-B34E-BCC0-C65E53734405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613568" y="2252963"/>
              <a:ext cx="1055252" cy="80422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952" dirty="0">
                  <a:latin typeface="+mj-lt"/>
                  <a:cs typeface="Arial" pitchFamily="34" charset="0"/>
                </a:rPr>
                <a:t>White</a:t>
              </a:r>
              <a:endParaRPr lang="en-AU" sz="952" dirty="0">
                <a:latin typeface="Corpid C1 Heavy" pitchFamily="34" charset="0"/>
                <a:cs typeface="Arial" pitchFamily="34" charset="0"/>
              </a:endParaRPr>
            </a:p>
            <a:p>
              <a:r>
                <a:rPr lang="en-AU" sz="952" dirty="0">
                  <a:latin typeface="Corpid C1 Regular" pitchFamily="34" charset="0"/>
                  <a:cs typeface="Arial" pitchFamily="34" charset="0"/>
                </a:rPr>
                <a:t>R 255 </a:t>
              </a:r>
            </a:p>
            <a:p>
              <a:r>
                <a:rPr lang="en-AU" sz="952" dirty="0">
                  <a:latin typeface="Corpid C1 Regular" pitchFamily="34" charset="0"/>
                  <a:cs typeface="Arial" pitchFamily="34" charset="0"/>
                </a:rPr>
                <a:t>G 255 </a:t>
              </a:r>
            </a:p>
            <a:p>
              <a:r>
                <a:rPr lang="en-AU" sz="952" dirty="0">
                  <a:latin typeface="Corpid C1 Regular" pitchFamily="34" charset="0"/>
                  <a:cs typeface="Arial" pitchFamily="34" charset="0"/>
                </a:rPr>
                <a:t>B 255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BAE040-7753-DD42-96BF-91398796CAA1}"/>
              </a:ext>
            </a:extLst>
          </p:cNvPr>
          <p:cNvGrpSpPr/>
          <p:nvPr userDrawn="1"/>
        </p:nvGrpSpPr>
        <p:grpSpPr>
          <a:xfrm>
            <a:off x="4895068" y="2180518"/>
            <a:ext cx="6166531" cy="760685"/>
            <a:chOff x="3767311" y="2252963"/>
            <a:chExt cx="4516481" cy="804222"/>
          </a:xfrm>
        </p:grpSpPr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D76A598C-C3AC-A942-9DC2-C8ACC42BEE8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767311" y="2252963"/>
              <a:ext cx="1055252" cy="80422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816" dirty="0">
                  <a:latin typeface="+mj-lt"/>
                  <a:cs typeface="Arial" pitchFamily="34" charset="0"/>
                </a:rPr>
                <a:t>Grey 25% black</a:t>
              </a:r>
            </a:p>
            <a:p>
              <a:r>
                <a:rPr lang="en-AU" sz="816" dirty="0">
                  <a:latin typeface="Corpid C1 Regular" pitchFamily="34" charset="0"/>
                  <a:cs typeface="Arial" pitchFamily="34" charset="0"/>
                </a:rPr>
                <a:t>R 208</a:t>
              </a:r>
            </a:p>
            <a:p>
              <a:r>
                <a:rPr lang="en-AU" sz="816" dirty="0">
                  <a:latin typeface="Corpid C1 Regular" pitchFamily="34" charset="0"/>
                  <a:cs typeface="Arial" pitchFamily="34" charset="0"/>
                </a:rPr>
                <a:t>G 208</a:t>
              </a:r>
            </a:p>
            <a:p>
              <a:r>
                <a:rPr lang="en-AU" sz="816" dirty="0">
                  <a:latin typeface="Corpid C1 Regular" pitchFamily="34" charset="0"/>
                  <a:cs typeface="Arial" pitchFamily="34" charset="0"/>
                </a:rPr>
                <a:t>B 208</a:t>
              </a:r>
            </a:p>
          </p:txBody>
        </p:sp>
        <p:sp>
          <p:nvSpPr>
            <p:cNvPr id="9" name="Text Box 11">
              <a:extLst>
                <a:ext uri="{FF2B5EF4-FFF2-40B4-BE49-F238E27FC236}">
                  <a16:creationId xmlns:a16="http://schemas.microsoft.com/office/drawing/2014/main" id="{84F89039-A623-4D4C-A0DB-45CBCDD2A56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4923063" y="2252963"/>
              <a:ext cx="1053243" cy="80422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/>
              <a:r>
                <a:rPr lang="en-AU" sz="81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Grey 60% black</a:t>
              </a:r>
            </a:p>
            <a:p>
              <a:pPr lvl="0"/>
              <a:r>
                <a:rPr lang="en-AU" sz="81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135</a:t>
              </a:r>
            </a:p>
            <a:p>
              <a:pPr lvl="0"/>
              <a:r>
                <a:rPr lang="en-AU" sz="81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135</a:t>
              </a:r>
            </a:p>
            <a:p>
              <a:pPr lvl="0"/>
              <a:r>
                <a:rPr lang="en-AU" sz="81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135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345CE542-E630-7145-940D-AB32E05A9D69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6074797" y="2252963"/>
              <a:ext cx="1057263" cy="804222"/>
            </a:xfrm>
            <a:prstGeom prst="rect">
              <a:avLst/>
            </a:prstGeom>
            <a:solidFill>
              <a:schemeClr val="accent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0000" tIns="46800" rIns="0" bIns="46800" numCol="1" anchor="t" anchorCtr="0" compatLnSpc="1">
              <a:prstTxWarp prst="textNoShape">
                <a:avLst/>
              </a:prstTxWarp>
            </a:bodyPr>
            <a:lstStyle/>
            <a:p>
              <a:pPr lvl="0" algn="l"/>
              <a:r>
                <a:rPr lang="en-AU" sz="81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Grey 40% black</a:t>
              </a:r>
            </a:p>
            <a:p>
              <a:pPr lvl="0" algn="l"/>
              <a:r>
                <a:rPr lang="en-AU" sz="816" dirty="0">
                  <a:solidFill>
                    <a:schemeClr val="bg1"/>
                  </a:solidFill>
                  <a:cs typeface="Arial" pitchFamily="34" charset="0"/>
                </a:rPr>
                <a:t>R 178</a:t>
              </a:r>
            </a:p>
            <a:p>
              <a:pPr lvl="0" algn="l"/>
              <a:r>
                <a:rPr lang="en-AU" sz="816" dirty="0">
                  <a:solidFill>
                    <a:schemeClr val="bg1"/>
                  </a:solidFill>
                  <a:cs typeface="Arial" pitchFamily="34" charset="0"/>
                </a:rPr>
                <a:t>G 178</a:t>
              </a:r>
            </a:p>
            <a:p>
              <a:pPr lvl="0" algn="l"/>
              <a:r>
                <a:rPr lang="en-AU" sz="816" dirty="0">
                  <a:solidFill>
                    <a:schemeClr val="bg1"/>
                  </a:solidFill>
                  <a:cs typeface="Arial" pitchFamily="34" charset="0"/>
                </a:rPr>
                <a:t>B 178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3D8E06F3-E7C9-E944-A748-AF9A66E528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7230549" y="2252963"/>
              <a:ext cx="1053243" cy="804222"/>
            </a:xfrm>
            <a:prstGeom prst="rect">
              <a:avLst/>
            </a:prstGeom>
            <a:solidFill>
              <a:schemeClr val="accent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0000" tIns="46800" rIns="0" bIns="46800" numCol="1" anchor="t" anchorCtr="0" compatLnSpc="1">
              <a:prstTxWarp prst="textNoShape">
                <a:avLst/>
              </a:prstTxWarp>
            </a:bodyPr>
            <a:lstStyle/>
            <a:p>
              <a:pPr algn="l"/>
              <a:r>
                <a:rPr lang="en-AU" sz="81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Grey 80% black</a:t>
              </a:r>
            </a:p>
            <a:p>
              <a:pPr algn="l"/>
              <a:r>
                <a:rPr lang="en-AU" sz="816" dirty="0">
                  <a:solidFill>
                    <a:schemeClr val="bg1"/>
                  </a:solidFill>
                  <a:cs typeface="Arial" pitchFamily="34" charset="0"/>
                </a:rPr>
                <a:t>R 87</a:t>
              </a:r>
            </a:p>
            <a:p>
              <a:pPr algn="l"/>
              <a:r>
                <a:rPr lang="en-AU" sz="816" dirty="0">
                  <a:solidFill>
                    <a:schemeClr val="bg1"/>
                  </a:solidFill>
                  <a:cs typeface="Arial" pitchFamily="34" charset="0"/>
                </a:rPr>
                <a:t>G 87</a:t>
              </a:r>
            </a:p>
            <a:p>
              <a:pPr algn="l"/>
              <a:r>
                <a:rPr lang="en-AU" sz="816" dirty="0">
                  <a:solidFill>
                    <a:schemeClr val="bg1"/>
                  </a:solidFill>
                  <a:cs typeface="Arial" pitchFamily="34" charset="0"/>
                </a:rPr>
                <a:t>B 87</a:t>
              </a:r>
            </a:p>
          </p:txBody>
        </p:sp>
      </p:grpSp>
      <p:grpSp>
        <p:nvGrpSpPr>
          <p:cNvPr id="12" name="Group 11" descr="Secondary colours">
            <a:extLst>
              <a:ext uri="{FF2B5EF4-FFF2-40B4-BE49-F238E27FC236}">
                <a16:creationId xmlns:a16="http://schemas.microsoft.com/office/drawing/2014/main" id="{D1D34E4E-42A5-7F44-B0E4-15D64EB87517}"/>
              </a:ext>
            </a:extLst>
          </p:cNvPr>
          <p:cNvGrpSpPr/>
          <p:nvPr userDrawn="1"/>
        </p:nvGrpSpPr>
        <p:grpSpPr>
          <a:xfrm>
            <a:off x="349325" y="4280272"/>
            <a:ext cx="7799160" cy="1632766"/>
            <a:chOff x="338138" y="3205163"/>
            <a:chExt cx="5369684" cy="2663700"/>
          </a:xfrm>
        </p:grpSpPr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91D92864-A16D-1D43-AF94-DCB44713B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138" y="3205163"/>
              <a:ext cx="831850" cy="865187"/>
            </a:xfrm>
            <a:prstGeom prst="rect">
              <a:avLst/>
            </a:prstGeom>
            <a:solidFill>
              <a:srgbClr val="152773"/>
            </a:solidFill>
            <a:ln>
              <a:noFill/>
            </a:ln>
            <a:effectLst/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/>
              <a:r>
                <a:rPr lang="en-AU" sz="726" dirty="0">
                  <a:solidFill>
                    <a:schemeClr val="bg1"/>
                  </a:solidFill>
                  <a:latin typeface="+mj-lt"/>
                </a:rPr>
                <a:t>Sea</a:t>
              </a:r>
              <a:endParaRPr lang="en-AU" sz="726" dirty="0">
                <a:solidFill>
                  <a:schemeClr val="bg1"/>
                </a:solidFill>
              </a:endParaRPr>
            </a:p>
            <a:p>
              <a:pPr lvl="0"/>
              <a:r>
                <a:rPr lang="en-AU" sz="726" dirty="0">
                  <a:solidFill>
                    <a:schemeClr val="bg1"/>
                  </a:solidFill>
                  <a:latin typeface="+mn-lt"/>
                </a:rPr>
                <a:t>R 21 </a:t>
              </a:r>
            </a:p>
            <a:p>
              <a:pPr lvl="0"/>
              <a:r>
                <a:rPr lang="en-AU" sz="726" dirty="0">
                  <a:solidFill>
                    <a:schemeClr val="bg1"/>
                  </a:solidFill>
                  <a:latin typeface="+mn-lt"/>
                </a:rPr>
                <a:t>G 39 </a:t>
              </a:r>
            </a:p>
            <a:p>
              <a:pPr lvl="0"/>
              <a:r>
                <a:rPr lang="en-AU" sz="726" dirty="0">
                  <a:solidFill>
                    <a:schemeClr val="bg1"/>
                  </a:solidFill>
                  <a:latin typeface="+mn-lt"/>
                </a:rPr>
                <a:t>B 115</a:t>
              </a:r>
              <a:endParaRPr lang="en-AU" sz="726" dirty="0">
                <a:latin typeface="+mn-lt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B84AA8C-F972-F14E-9AD7-2FFB611E74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660" y="3205163"/>
              <a:ext cx="831850" cy="865188"/>
            </a:xfrm>
            <a:prstGeom prst="rect">
              <a:avLst/>
            </a:prstGeom>
            <a:solidFill>
              <a:srgbClr val="57238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Blueberry</a:t>
              </a:r>
              <a:endParaRPr lang="en-AU" sz="726" dirty="0">
                <a:solidFill>
                  <a:schemeClr val="bg1"/>
                </a:solidFill>
                <a:latin typeface="Corpid C1 Heavy" pitchFamily="34" charset="0"/>
                <a:cs typeface="Arial" pitchFamily="34" charset="0"/>
              </a:endParaRP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87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35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129</a:t>
              </a:r>
            </a:p>
          </p:txBody>
        </p:sp>
        <p:sp>
          <p:nvSpPr>
            <p:cNvPr id="15" name="Text Box 22">
              <a:extLst>
                <a:ext uri="{FF2B5EF4-FFF2-40B4-BE49-F238E27FC236}">
                  <a16:creationId xmlns:a16="http://schemas.microsoft.com/office/drawing/2014/main" id="{A288F35F-1756-D249-9C35-43B025ED57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710" y="3205163"/>
              <a:ext cx="833437" cy="865187"/>
            </a:xfrm>
            <a:prstGeom prst="rect">
              <a:avLst/>
            </a:prstGeom>
            <a:solidFill>
              <a:srgbClr val="1E5A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Sky</a:t>
              </a:r>
              <a:r>
                <a:rPr lang="en-AU" sz="726" dirty="0">
                  <a:solidFill>
                    <a:schemeClr val="bg1"/>
                  </a:solidFill>
                  <a:latin typeface="Corpid C1 Heavy" pitchFamily="34" charset="0"/>
                  <a:cs typeface="Arial" pitchFamily="34" charset="0"/>
                </a:rPr>
                <a:t>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30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90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163</a:t>
              </a:r>
            </a:p>
          </p:txBody>
        </p:sp>
        <p:sp>
          <p:nvSpPr>
            <p:cNvPr id="16" name="Text Box 34">
              <a:extLst>
                <a:ext uri="{FF2B5EF4-FFF2-40B4-BE49-F238E27FC236}">
                  <a16:creationId xmlns:a16="http://schemas.microsoft.com/office/drawing/2014/main" id="{30666478-5599-2247-ACA0-4FFAF226E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1935" y="3205163"/>
              <a:ext cx="835025" cy="865187"/>
            </a:xfrm>
            <a:prstGeom prst="rect">
              <a:avLst/>
            </a:prstGeom>
            <a:solidFill>
              <a:srgbClr val="A4B1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Lime</a:t>
              </a:r>
              <a:r>
                <a:rPr lang="en-AU" sz="726" dirty="0">
                  <a:latin typeface="Corpid C1 Heavy" pitchFamily="34" charset="0"/>
                  <a:cs typeface="Arial" pitchFamily="34" charset="0"/>
                </a:rPr>
                <a:t>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164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177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35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C3CF9581-7A15-CE4E-9436-5A5419C49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3160" y="3205163"/>
              <a:ext cx="833437" cy="865187"/>
            </a:xfrm>
            <a:prstGeom prst="rect">
              <a:avLst/>
            </a:prstGeom>
            <a:solidFill>
              <a:srgbClr val="E9600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Tangerine</a:t>
              </a:r>
              <a:endParaRPr lang="en-AU" sz="726" dirty="0">
                <a:solidFill>
                  <a:schemeClr val="bg1"/>
                </a:solidFill>
                <a:latin typeface="Corpid C1 Heavy" pitchFamily="34" charset="0"/>
                <a:cs typeface="Arial" pitchFamily="34" charset="0"/>
              </a:endParaRP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233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96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14</a:t>
              </a: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B583C04D-A159-C645-8506-60D270C60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5972" y="3205163"/>
              <a:ext cx="831850" cy="865187"/>
            </a:xfrm>
            <a:prstGeom prst="rect">
              <a:avLst/>
            </a:prstGeom>
            <a:solidFill>
              <a:srgbClr val="E7B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Sunrise</a:t>
              </a:r>
              <a:r>
                <a:rPr lang="en-AU" sz="726" dirty="0">
                  <a:latin typeface="Corpid C1 Heavy" pitchFamily="34" charset="0"/>
                  <a:cs typeface="Arial" pitchFamily="34" charset="0"/>
                </a:rPr>
                <a:t>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231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182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0</a:t>
              </a:r>
            </a:p>
          </p:txBody>
        </p:sp>
        <p:sp>
          <p:nvSpPr>
            <p:cNvPr id="19" name="Text Box 39">
              <a:extLst>
                <a:ext uri="{FF2B5EF4-FFF2-40B4-BE49-F238E27FC236}">
                  <a16:creationId xmlns:a16="http://schemas.microsoft.com/office/drawing/2014/main" id="{3A813E3A-18A8-4B4B-B341-1D0194BB2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138" y="4104861"/>
              <a:ext cx="831850" cy="865187"/>
            </a:xfrm>
            <a:prstGeom prst="rect">
              <a:avLst/>
            </a:prstGeom>
            <a:solidFill>
              <a:srgbClr val="444694"/>
            </a:solidFill>
            <a:ln>
              <a:noFill/>
            </a:ln>
            <a:effectLst/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/>
              <a:r>
                <a:rPr lang="en-AU" sz="726" dirty="0">
                  <a:solidFill>
                    <a:schemeClr val="bg1"/>
                  </a:solidFill>
                  <a:latin typeface="+mj-lt"/>
                </a:rPr>
                <a:t>Sea Medium </a:t>
              </a:r>
            </a:p>
            <a:p>
              <a:pPr lvl="0"/>
              <a:r>
                <a:rPr lang="en-AU" sz="726" dirty="0">
                  <a:solidFill>
                    <a:schemeClr val="bg1"/>
                  </a:solidFill>
                  <a:latin typeface="+mn-lt"/>
                </a:rPr>
                <a:t>R 68 </a:t>
              </a:r>
            </a:p>
            <a:p>
              <a:pPr lvl="0"/>
              <a:r>
                <a:rPr lang="en-AU" sz="726" dirty="0">
                  <a:solidFill>
                    <a:schemeClr val="bg1"/>
                  </a:solidFill>
                  <a:latin typeface="+mn-lt"/>
                </a:rPr>
                <a:t>G 70 </a:t>
              </a:r>
            </a:p>
            <a:p>
              <a:pPr lvl="0"/>
              <a:r>
                <a:rPr lang="en-AU" sz="726" dirty="0">
                  <a:solidFill>
                    <a:schemeClr val="bg1"/>
                  </a:solidFill>
                  <a:latin typeface="+mn-lt"/>
                </a:rPr>
                <a:t>B 148</a:t>
              </a:r>
              <a:endParaRPr lang="en-AU" sz="726" dirty="0">
                <a:latin typeface="+mn-lt"/>
              </a:endParaRPr>
            </a:p>
          </p:txBody>
        </p:sp>
        <p:sp>
          <p:nvSpPr>
            <p:cNvPr id="20" name="Text Box 39">
              <a:extLst>
                <a:ext uri="{FF2B5EF4-FFF2-40B4-BE49-F238E27FC236}">
                  <a16:creationId xmlns:a16="http://schemas.microsoft.com/office/drawing/2014/main" id="{6FA32570-2925-4146-9366-A085070AD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660" y="4104861"/>
              <a:ext cx="831850" cy="865187"/>
            </a:xfrm>
            <a:prstGeom prst="rect">
              <a:avLst/>
            </a:prstGeom>
            <a:solidFill>
              <a:srgbClr val="771C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Blueberry Medium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119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28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127</a:t>
              </a:r>
            </a:p>
          </p:txBody>
        </p:sp>
        <p:sp>
          <p:nvSpPr>
            <p:cNvPr id="21" name="Text Box 45">
              <a:extLst>
                <a:ext uri="{FF2B5EF4-FFF2-40B4-BE49-F238E27FC236}">
                  <a16:creationId xmlns:a16="http://schemas.microsoft.com/office/drawing/2014/main" id="{DCE08A1E-97CA-234C-9935-F5335D477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710" y="4104861"/>
              <a:ext cx="831850" cy="865187"/>
            </a:xfrm>
            <a:prstGeom prst="rect">
              <a:avLst/>
            </a:prstGeom>
            <a:solidFill>
              <a:srgbClr val="6FB2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Sky Medium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111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178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222</a:t>
              </a:r>
            </a:p>
          </p:txBody>
        </p:sp>
        <p:sp>
          <p:nvSpPr>
            <p:cNvPr id="22" name="Text Box 47">
              <a:extLst>
                <a:ext uri="{FF2B5EF4-FFF2-40B4-BE49-F238E27FC236}">
                  <a16:creationId xmlns:a16="http://schemas.microsoft.com/office/drawing/2014/main" id="{74D0114D-1854-C948-9E47-0D53253ED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1935" y="4104861"/>
              <a:ext cx="831850" cy="865187"/>
            </a:xfrm>
            <a:prstGeom prst="rect">
              <a:avLst/>
            </a:prstGeom>
            <a:solidFill>
              <a:srgbClr val="C9C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Lime Medium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201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203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0</a:t>
              </a:r>
            </a:p>
          </p:txBody>
        </p:sp>
        <p:sp>
          <p:nvSpPr>
            <p:cNvPr id="23" name="Text Box 41">
              <a:extLst>
                <a:ext uri="{FF2B5EF4-FFF2-40B4-BE49-F238E27FC236}">
                  <a16:creationId xmlns:a16="http://schemas.microsoft.com/office/drawing/2014/main" id="{C038FFF3-785C-2748-BE34-861866B08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3160" y="4104861"/>
              <a:ext cx="833437" cy="865187"/>
            </a:xfrm>
            <a:prstGeom prst="rect">
              <a:avLst/>
            </a:prstGeom>
            <a:solidFill>
              <a:srgbClr val="F08A1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Tangerine Medium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240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138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22</a:t>
              </a:r>
            </a:p>
          </p:txBody>
        </p:sp>
        <p:sp>
          <p:nvSpPr>
            <p:cNvPr id="24" name="Text Box 43">
              <a:extLst>
                <a:ext uri="{FF2B5EF4-FFF2-40B4-BE49-F238E27FC236}">
                  <a16:creationId xmlns:a16="http://schemas.microsoft.com/office/drawing/2014/main" id="{F5E8FD96-1968-E440-85C3-CBEEDBF25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5972" y="4104861"/>
              <a:ext cx="831850" cy="865187"/>
            </a:xfrm>
            <a:prstGeom prst="rect">
              <a:avLst/>
            </a:prstGeom>
            <a:solidFill>
              <a:srgbClr val="F7B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Sunrise Medium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247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176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0</a:t>
              </a:r>
            </a:p>
          </p:txBody>
        </p:sp>
        <p:sp>
          <p:nvSpPr>
            <p:cNvPr id="25" name="Text Box 38">
              <a:extLst>
                <a:ext uri="{FF2B5EF4-FFF2-40B4-BE49-F238E27FC236}">
                  <a16:creationId xmlns:a16="http://schemas.microsoft.com/office/drawing/2014/main" id="{4A64275F-3D2B-3E4E-893E-058FDC54D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138" y="5003675"/>
              <a:ext cx="831850" cy="865188"/>
            </a:xfrm>
            <a:prstGeom prst="rect">
              <a:avLst/>
            </a:prstGeom>
            <a:solidFill>
              <a:srgbClr val="9A9AC8"/>
            </a:solidFill>
            <a:ln>
              <a:noFill/>
            </a:ln>
            <a:effectLst/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/>
              <a:r>
                <a:rPr lang="en-AU" sz="726" dirty="0">
                  <a:latin typeface="+mj-lt"/>
                </a:rPr>
                <a:t>Sea Light </a:t>
              </a:r>
            </a:p>
            <a:p>
              <a:pPr lvl="0"/>
              <a:r>
                <a:rPr lang="en-AU" sz="726" dirty="0">
                  <a:latin typeface="+mn-lt"/>
                </a:rPr>
                <a:t>R 154 </a:t>
              </a:r>
            </a:p>
            <a:p>
              <a:pPr lvl="0"/>
              <a:r>
                <a:rPr lang="en-AU" sz="726" dirty="0">
                  <a:latin typeface="+mn-lt"/>
                </a:rPr>
                <a:t>G 154 </a:t>
              </a:r>
            </a:p>
            <a:p>
              <a:pPr lvl="0"/>
              <a:r>
                <a:rPr lang="en-AU" sz="726" dirty="0">
                  <a:latin typeface="+mn-lt"/>
                </a:rPr>
                <a:t>B 200</a:t>
              </a:r>
            </a:p>
          </p:txBody>
        </p:sp>
        <p:sp>
          <p:nvSpPr>
            <p:cNvPr id="26" name="Text Box 38">
              <a:extLst>
                <a:ext uri="{FF2B5EF4-FFF2-40B4-BE49-F238E27FC236}">
                  <a16:creationId xmlns:a16="http://schemas.microsoft.com/office/drawing/2014/main" id="{5BF75619-829E-9548-B41D-E5960404D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660" y="5003675"/>
              <a:ext cx="831850" cy="865188"/>
            </a:xfrm>
            <a:prstGeom prst="rect">
              <a:avLst/>
            </a:prstGeom>
            <a:solidFill>
              <a:srgbClr val="A925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Blueberry Light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R 169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G 37 </a:t>
              </a:r>
            </a:p>
            <a:p>
              <a:r>
                <a:rPr lang="en-AU" sz="726" dirty="0">
                  <a:solidFill>
                    <a:schemeClr val="bg1"/>
                  </a:solidFill>
                  <a:latin typeface="Corpid C1 Regular" pitchFamily="34" charset="0"/>
                  <a:cs typeface="Arial" pitchFamily="34" charset="0"/>
                </a:rPr>
                <a:t>B 130</a:t>
              </a:r>
            </a:p>
          </p:txBody>
        </p:sp>
        <p:sp>
          <p:nvSpPr>
            <p:cNvPr id="27" name="Text Box 44">
              <a:extLst>
                <a:ext uri="{FF2B5EF4-FFF2-40B4-BE49-F238E27FC236}">
                  <a16:creationId xmlns:a16="http://schemas.microsoft.com/office/drawing/2014/main" id="{BB679C66-4656-0949-B701-74921D134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710" y="5003675"/>
              <a:ext cx="833437" cy="865188"/>
            </a:xfrm>
            <a:prstGeom prst="rect">
              <a:avLst/>
            </a:prstGeom>
            <a:solidFill>
              <a:srgbClr val="AAC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Sky Light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170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207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228</a:t>
              </a:r>
            </a:p>
          </p:txBody>
        </p:sp>
        <p:sp>
          <p:nvSpPr>
            <p:cNvPr id="28" name="Text Box 46">
              <a:extLst>
                <a:ext uri="{FF2B5EF4-FFF2-40B4-BE49-F238E27FC236}">
                  <a16:creationId xmlns:a16="http://schemas.microsoft.com/office/drawing/2014/main" id="{6D018C73-9530-6148-84FE-EF76B5B2E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1935" y="5003675"/>
              <a:ext cx="835025" cy="865188"/>
            </a:xfrm>
            <a:prstGeom prst="rect">
              <a:avLst/>
            </a:prstGeom>
            <a:solidFill>
              <a:srgbClr val="F1EB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Lime Light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241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235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130</a:t>
              </a:r>
            </a:p>
          </p:txBody>
        </p:sp>
        <p:sp>
          <p:nvSpPr>
            <p:cNvPr id="29" name="Text Box 40">
              <a:extLst>
                <a:ext uri="{FF2B5EF4-FFF2-40B4-BE49-F238E27FC236}">
                  <a16:creationId xmlns:a16="http://schemas.microsoft.com/office/drawing/2014/main" id="{D33B2533-A900-0241-8D05-A360EC526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3160" y="5003675"/>
              <a:ext cx="833437" cy="865188"/>
            </a:xfrm>
            <a:prstGeom prst="rect">
              <a:avLst/>
            </a:prstGeom>
            <a:solidFill>
              <a:srgbClr val="FCD5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Tangerine Light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252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213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154</a:t>
              </a:r>
            </a:p>
          </p:txBody>
        </p:sp>
        <p:sp>
          <p:nvSpPr>
            <p:cNvPr id="30" name="Text Box 42">
              <a:extLst>
                <a:ext uri="{FF2B5EF4-FFF2-40B4-BE49-F238E27FC236}">
                  <a16:creationId xmlns:a16="http://schemas.microsoft.com/office/drawing/2014/main" id="{0A6BE9A0-BBFF-DE4F-B058-4F7AD80AA3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5972" y="5003675"/>
              <a:ext cx="831850" cy="865188"/>
            </a:xfrm>
            <a:prstGeom prst="rect">
              <a:avLst/>
            </a:prstGeom>
            <a:solidFill>
              <a:srgbClr val="FFDB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0" bIns="46800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19138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AU" sz="726" dirty="0">
                  <a:latin typeface="+mj-lt"/>
                  <a:cs typeface="Arial" pitchFamily="34" charset="0"/>
                </a:rPr>
                <a:t>Sunrise Light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R 255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G 219 </a:t>
              </a:r>
            </a:p>
            <a:p>
              <a:r>
                <a:rPr lang="en-AU" sz="726" dirty="0">
                  <a:latin typeface="Corpid C1 Regular" pitchFamily="34" charset="0"/>
                  <a:cs typeface="Arial" pitchFamily="34" charset="0"/>
                </a:rPr>
                <a:t>B 123</a:t>
              </a:r>
            </a:p>
          </p:txBody>
        </p:sp>
      </p:grpSp>
      <p:sp>
        <p:nvSpPr>
          <p:cNvPr id="31" name="Text Box 27">
            <a:extLst>
              <a:ext uri="{FF2B5EF4-FFF2-40B4-BE49-F238E27FC236}">
                <a16:creationId xmlns:a16="http://schemas.microsoft.com/office/drawing/2014/main" id="{84F92C2A-971D-E241-9577-F431C8BCD6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4334" y="1403853"/>
            <a:ext cx="9911423" cy="57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91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AU" sz="1088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Default colours</a:t>
            </a:r>
          </a:p>
          <a:p>
            <a:pPr>
              <a:spcBef>
                <a:spcPts val="272"/>
              </a:spcBef>
            </a:pPr>
            <a:r>
              <a:rPr lang="en-AU" sz="998" dirty="0">
                <a:latin typeface="+mn-lt"/>
                <a:cs typeface="Arial" pitchFamily="34" charset="0"/>
              </a:rPr>
              <a:t>Our Primary colours red, black and white are used in presentations, with smaller amounts of grey. We never use lighter tints of red.</a:t>
            </a:r>
          </a:p>
          <a:p>
            <a:pPr>
              <a:spcBef>
                <a:spcPts val="544"/>
              </a:spcBef>
            </a:pPr>
            <a:r>
              <a:rPr lang="en-AU" sz="998" dirty="0">
                <a:latin typeface="+mn-lt"/>
                <a:cs typeface="Arial" pitchFamily="34" charset="0"/>
              </a:rPr>
              <a:t>Primary colours appear in the top row of ‘Theme Colours’.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75CE8013-E2F9-514E-8954-0364AEA31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3561" y="3355513"/>
            <a:ext cx="7794923" cy="57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91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AU" sz="1088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Secondary colours</a:t>
            </a:r>
          </a:p>
          <a:p>
            <a:pPr>
              <a:spcBef>
                <a:spcPts val="272"/>
              </a:spcBef>
            </a:pPr>
            <a:r>
              <a:rPr lang="en-AU" sz="998" dirty="0">
                <a:latin typeface="Corpid C1" panose="020B0603040502060204" pitchFamily="34" charset="77"/>
                <a:cs typeface="Arial" pitchFamily="34" charset="0"/>
              </a:rPr>
              <a:t>Secondary colours are used in small amounts, and </a:t>
            </a:r>
            <a:r>
              <a:rPr lang="en-AU" sz="998" b="1" dirty="0">
                <a:latin typeface="Corpid C1" panose="020B0603040502060204" pitchFamily="34" charset="77"/>
                <a:cs typeface="Arial" pitchFamily="34" charset="0"/>
              </a:rPr>
              <a:t>only for differentiation in charts </a:t>
            </a:r>
            <a:r>
              <a:rPr lang="en-AU" sz="998" dirty="0">
                <a:latin typeface="Corpid C1" panose="020B0603040502060204" pitchFamily="34" charset="77"/>
                <a:cs typeface="Arial" pitchFamily="34" charset="0"/>
              </a:rPr>
              <a:t>– not for anything else because they’re not accessible. </a:t>
            </a:r>
          </a:p>
          <a:p>
            <a:pPr>
              <a:spcBef>
                <a:spcPts val="544"/>
              </a:spcBef>
              <a:spcAft>
                <a:spcPts val="544"/>
              </a:spcAft>
            </a:pPr>
            <a:r>
              <a:rPr lang="en-AU" sz="998" dirty="0">
                <a:latin typeface="Corpid C1" panose="020B0603040502060204" pitchFamily="34" charset="77"/>
                <a:cs typeface="Arial" pitchFamily="34" charset="0"/>
              </a:rPr>
              <a:t>To add secondary colours, click on ‘More Colours’. They then appear under ‘Recent Colours’.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3860D3-C1D7-1D45-A353-241E81E65A9A}"/>
              </a:ext>
            </a:extLst>
          </p:cNvPr>
          <p:cNvGrpSpPr/>
          <p:nvPr userDrawn="1"/>
        </p:nvGrpSpPr>
        <p:grpSpPr>
          <a:xfrm>
            <a:off x="8969479" y="3588132"/>
            <a:ext cx="2358495" cy="2324906"/>
            <a:chOff x="8090692" y="3932226"/>
            <a:chExt cx="1270172" cy="1573943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5D75617C-A282-3C42-82DF-A4F7E8BE7C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90692" y="3932226"/>
              <a:ext cx="1096825" cy="1573943"/>
            </a:xfrm>
            <a:prstGeom prst="rect">
              <a:avLst/>
            </a:prstGeom>
          </p:spPr>
        </p:pic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1FB1443D-4504-7048-A8DB-5F3580F9B4FC}"/>
                </a:ext>
              </a:extLst>
            </p:cNvPr>
            <p:cNvSpPr/>
            <p:nvPr userDrawn="1"/>
          </p:nvSpPr>
          <p:spPr bwMode="auto">
            <a:xfrm rot="16200000">
              <a:off x="9251609" y="4116592"/>
              <a:ext cx="110493" cy="108012"/>
            </a:xfrm>
            <a:prstGeom prst="triangl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45990"/>
              <a:endParaRPr lang="en-AU" sz="1451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26D693C6-E395-9643-B763-F79118817172}"/>
                </a:ext>
              </a:extLst>
            </p:cNvPr>
            <p:cNvSpPr/>
            <p:nvPr userDrawn="1"/>
          </p:nvSpPr>
          <p:spPr bwMode="auto">
            <a:xfrm rot="16200000">
              <a:off x="9251611" y="5130382"/>
              <a:ext cx="110493" cy="108012"/>
            </a:xfrm>
            <a:prstGeom prst="triangl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45990"/>
              <a:endParaRPr lang="en-AU" sz="1451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CC3E496D-34D9-8940-84FA-8840B2066C0C}"/>
              </a:ext>
            </a:extLst>
          </p:cNvPr>
          <p:cNvSpPr/>
          <p:nvPr userDrawn="1"/>
        </p:nvSpPr>
        <p:spPr>
          <a:xfrm>
            <a:off x="8969479" y="3356475"/>
            <a:ext cx="1024319" cy="1674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l"/>
            <a:r>
              <a:rPr lang="en-AU" sz="1088" b="1" kern="1200" dirty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rPr>
              <a:t>Theme Colours</a:t>
            </a:r>
          </a:p>
        </p:txBody>
      </p:sp>
    </p:spTree>
    <p:extLst>
      <p:ext uri="{BB962C8B-B14F-4D97-AF65-F5344CB8AC3E}">
        <p14:creationId xmlns:p14="http://schemas.microsoft.com/office/powerpoint/2010/main" val="3906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65">
                <a:latin typeface="NAB Impact" panose="02010608060202020104" pitchFamily="2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998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8EB74C-201E-B241-96AC-C95CAA6862D3}"/>
              </a:ext>
            </a:extLst>
          </p:cNvPr>
          <p:cNvSpPr txBox="1"/>
          <p:nvPr userDrawn="1"/>
        </p:nvSpPr>
        <p:spPr>
          <a:xfrm>
            <a:off x="2820221" y="-202021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270" dirty="0" err="1"/>
          </a:p>
        </p:txBody>
      </p:sp>
    </p:spTree>
    <p:extLst>
      <p:ext uri="{BB962C8B-B14F-4D97-AF65-F5344CB8AC3E}">
        <p14:creationId xmlns:p14="http://schemas.microsoft.com/office/powerpoint/2010/main" val="25146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26" y="1403852"/>
            <a:ext cx="11001036" cy="4506727"/>
          </a:xfrm>
        </p:spPr>
        <p:txBody>
          <a:bodyPr lIns="0" tIns="0" rIns="0" bIns="0"/>
          <a:lstStyle>
            <a:lvl1pPr marL="164138" indent="-164138">
              <a:buSzPct val="120000"/>
              <a:buFont typeface="System Font Regular"/>
              <a:buChar char="•"/>
              <a:defRPr>
                <a:solidFill>
                  <a:schemeClr val="accent1"/>
                </a:solidFill>
                <a:latin typeface="+mj-lt"/>
              </a:defRPr>
            </a:lvl1pPr>
            <a:lvl2pPr marL="164138" indent="0">
              <a:spcBef>
                <a:spcPts val="0"/>
              </a:spcBef>
              <a:buNone/>
              <a:defRPr/>
            </a:lvl2pPr>
            <a:lvl3pPr marL="492415" indent="-164138">
              <a:spcBef>
                <a:spcPts val="544"/>
              </a:spcBef>
              <a:defRPr/>
            </a:lvl3pPr>
            <a:lvl4pPr marL="812052" indent="-164138">
              <a:spcBef>
                <a:spcPts val="544"/>
              </a:spcBef>
              <a:defRPr/>
            </a:lvl4pPr>
            <a:lvl5pPr marL="1140328" indent="-164138"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998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272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326" y="1404023"/>
            <a:ext cx="5397435" cy="449952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64138" indent="-164138" algn="l" defTabSz="945954" rtl="0" fontAlgn="base">
              <a:spcBef>
                <a:spcPts val="544"/>
              </a:spcBef>
              <a:spcAft>
                <a:spcPct val="0"/>
              </a:spcAft>
              <a:buSzPct val="120000"/>
              <a:buFont typeface="System Font Regular"/>
              <a:buChar char="•"/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ts val="544"/>
              </a:spcBef>
              <a:spcAft>
                <a:spcPct val="0"/>
              </a:spcAft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45954" rtl="0" fontAlgn="base">
              <a:spcBef>
                <a:spcPts val="544"/>
              </a:spcBef>
              <a:spcAft>
                <a:spcPct val="0"/>
              </a:spcAft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45954" rtl="0" fontAlgn="base">
              <a:spcBef>
                <a:spcPts val="544"/>
              </a:spcBef>
              <a:spcAft>
                <a:spcPct val="0"/>
              </a:spcAft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45954" rtl="0" fontAlgn="base">
              <a:spcBef>
                <a:spcPts val="544"/>
              </a:spcBef>
              <a:spcAft>
                <a:spcPct val="0"/>
              </a:spcAft>
              <a:defRPr lang="en-AU" sz="127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1" y="1403853"/>
            <a:ext cx="5274298" cy="449952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64138" indent="-164138" algn="l" defTabSz="945954" rtl="0" fontAlgn="base">
              <a:spcBef>
                <a:spcPts val="544"/>
              </a:spcBef>
              <a:spcAft>
                <a:spcPct val="0"/>
              </a:spcAft>
              <a:buSzPct val="120000"/>
              <a:buFont typeface="System Font Regular"/>
              <a:buChar char="•"/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ts val="544"/>
              </a:spcBef>
              <a:spcAft>
                <a:spcPct val="0"/>
              </a:spcAft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45954" rtl="0" fontAlgn="base">
              <a:spcBef>
                <a:spcPts val="544"/>
              </a:spcBef>
              <a:spcAft>
                <a:spcPct val="0"/>
              </a:spcAft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45954" rtl="0" fontAlgn="base">
              <a:spcBef>
                <a:spcPts val="544"/>
              </a:spcBef>
              <a:spcAft>
                <a:spcPct val="0"/>
              </a:spcAft>
              <a:defRPr lang="en-US" sz="127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45954" rtl="0" fontAlgn="base">
              <a:spcBef>
                <a:spcPts val="544"/>
              </a:spcBef>
              <a:spcAft>
                <a:spcPct val="0"/>
              </a:spcAft>
              <a:defRPr lang="en-AU" sz="127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34848" y="6535474"/>
            <a:ext cx="358822" cy="293729"/>
          </a:xfrm>
        </p:spPr>
        <p:txBody>
          <a:bodyPr/>
          <a:lstStyle>
            <a:lvl1pPr>
              <a:defRPr/>
            </a:lvl1pPr>
          </a:lstStyle>
          <a:p>
            <a:fld id="{85862CF6-E18B-41F7-91E3-0BE057B5524C}" type="slidenum">
              <a:rPr lang="en-AU"/>
              <a:pPr/>
              <a:t>‹#›</a:t>
            </a:fld>
            <a:endParaRPr lang="en-AU" sz="998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271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9326" y="1404023"/>
            <a:ext cx="5413725" cy="2179931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49326" y="3729432"/>
            <a:ext cx="5413725" cy="2181370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0" y="1403854"/>
            <a:ext cx="5254362" cy="4506951"/>
          </a:xfrm>
        </p:spPr>
        <p:txBody>
          <a:bodyPr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34848" y="6535474"/>
            <a:ext cx="358822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1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57A6A-871F-414D-9110-2065083DE00C}" type="slidenum">
              <a:rPr lang="en-AU"/>
              <a:pPr/>
              <a:t>‹#›</a:t>
            </a:fld>
            <a:endParaRPr lang="en-AU" sz="998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24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9326" y="1339060"/>
            <a:ext cx="11001036" cy="33116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49326" y="1691230"/>
            <a:ext cx="11001036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326" y="1954213"/>
            <a:ext cx="11001036" cy="3956367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846" y="6078594"/>
            <a:ext cx="10597854" cy="25348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5954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noProof="0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34848" y="6535474"/>
            <a:ext cx="358822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425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hart and Text with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7" descr="Tablet illustration"/>
          <p:cNvSpPr>
            <a:spLocks noChangeArrowheads="1"/>
          </p:cNvSpPr>
          <p:nvPr userDrawn="1"/>
        </p:nvSpPr>
        <p:spPr bwMode="auto">
          <a:xfrm>
            <a:off x="336572" y="1143129"/>
            <a:ext cx="4454572" cy="4752060"/>
          </a:xfrm>
          <a:custGeom>
            <a:avLst/>
            <a:gdLst>
              <a:gd name="T0" fmla="*/ 2147483647 w 467"/>
              <a:gd name="T1" fmla="*/ 2147483647 h 545"/>
              <a:gd name="T2" fmla="*/ 2147483647 w 467"/>
              <a:gd name="T3" fmla="*/ 2147483647 h 545"/>
              <a:gd name="T4" fmla="*/ 2147483647 w 467"/>
              <a:gd name="T5" fmla="*/ 2147483647 h 545"/>
              <a:gd name="T6" fmla="*/ 0 w 467"/>
              <a:gd name="T7" fmla="*/ 2147483647 h 545"/>
              <a:gd name="T8" fmla="*/ 0 w 467"/>
              <a:gd name="T9" fmla="*/ 2147483647 h 545"/>
              <a:gd name="T10" fmla="*/ 2147483647 w 467"/>
              <a:gd name="T11" fmla="*/ 0 h 545"/>
              <a:gd name="T12" fmla="*/ 2147483647 w 467"/>
              <a:gd name="T13" fmla="*/ 0 h 545"/>
              <a:gd name="T14" fmla="*/ 2147483647 w 467"/>
              <a:gd name="T15" fmla="*/ 2147483647 h 545"/>
              <a:gd name="T16" fmla="*/ 2147483647 w 467"/>
              <a:gd name="T17" fmla="*/ 2147483647 h 545"/>
              <a:gd name="T18" fmla="*/ 2147483647 w 467"/>
              <a:gd name="T19" fmla="*/ 2147483647 h 545"/>
              <a:gd name="T20" fmla="*/ 2147483647 w 467"/>
              <a:gd name="T21" fmla="*/ 2147483647 h 545"/>
              <a:gd name="T22" fmla="*/ 2147483647 w 467"/>
              <a:gd name="T23" fmla="*/ 2147483647 h 545"/>
              <a:gd name="T24" fmla="*/ 2147483647 w 467"/>
              <a:gd name="T25" fmla="*/ 2147483647 h 545"/>
              <a:gd name="T26" fmla="*/ 2147483647 w 467"/>
              <a:gd name="T27" fmla="*/ 2147483647 h 545"/>
              <a:gd name="T28" fmla="*/ 2147483647 w 467"/>
              <a:gd name="T29" fmla="*/ 2147483647 h 545"/>
              <a:gd name="T30" fmla="*/ 2147483647 w 467"/>
              <a:gd name="T31" fmla="*/ 2147483647 h 545"/>
              <a:gd name="T32" fmla="*/ 2147483647 w 467"/>
              <a:gd name="T33" fmla="*/ 2147483647 h 545"/>
              <a:gd name="T34" fmla="*/ 2147483647 w 467"/>
              <a:gd name="T35" fmla="*/ 2147483647 h 545"/>
              <a:gd name="T36" fmla="*/ 2147483647 w 467"/>
              <a:gd name="T37" fmla="*/ 2147483647 h 545"/>
              <a:gd name="T38" fmla="*/ 2147483647 w 467"/>
              <a:gd name="T39" fmla="*/ 2147483647 h 545"/>
              <a:gd name="T40" fmla="*/ 2147483647 w 467"/>
              <a:gd name="T41" fmla="*/ 2147483647 h 545"/>
              <a:gd name="T42" fmla="*/ 2147483647 w 467"/>
              <a:gd name="T43" fmla="*/ 2147483647 h 5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connsiteX0" fmla="*/ 9379 w 9979"/>
              <a:gd name="connsiteY0" fmla="*/ 9982 h 9982"/>
              <a:gd name="connsiteX1" fmla="*/ 9379 w 9979"/>
              <a:gd name="connsiteY1" fmla="*/ 9982 h 9982"/>
              <a:gd name="connsiteX2" fmla="*/ 600 w 9979"/>
              <a:gd name="connsiteY2" fmla="*/ 9982 h 9982"/>
              <a:gd name="connsiteX3" fmla="*/ 0 w 9979"/>
              <a:gd name="connsiteY3" fmla="*/ 9450 h 9982"/>
              <a:gd name="connsiteX4" fmla="*/ 0 w 9979"/>
              <a:gd name="connsiteY4" fmla="*/ 514 h 9982"/>
              <a:gd name="connsiteX5" fmla="*/ 600 w 9979"/>
              <a:gd name="connsiteY5" fmla="*/ 0 h 9982"/>
              <a:gd name="connsiteX6" fmla="*/ 9379 w 9979"/>
              <a:gd name="connsiteY6" fmla="*/ 0 h 9982"/>
              <a:gd name="connsiteX7" fmla="*/ 9979 w 9979"/>
              <a:gd name="connsiteY7" fmla="*/ 514 h 9982"/>
              <a:gd name="connsiteX8" fmla="*/ 9979 w 9979"/>
              <a:gd name="connsiteY8" fmla="*/ 9450 h 9982"/>
              <a:gd name="connsiteX9" fmla="*/ 9379 w 9979"/>
              <a:gd name="connsiteY9" fmla="*/ 9982 h 9982"/>
              <a:gd name="connsiteX10" fmla="*/ 4989 w 9979"/>
              <a:gd name="connsiteY10" fmla="*/ 9578 h 9982"/>
              <a:gd name="connsiteX11" fmla="*/ 4989 w 9979"/>
              <a:gd name="connsiteY11" fmla="*/ 9578 h 9982"/>
              <a:gd name="connsiteX12" fmla="*/ 5439 w 9979"/>
              <a:gd name="connsiteY12" fmla="*/ 9321 h 9982"/>
              <a:gd name="connsiteX13" fmla="*/ 4989 w 9979"/>
              <a:gd name="connsiteY13" fmla="*/ 8936 h 9982"/>
              <a:gd name="connsiteX14" fmla="*/ 4540 w 9979"/>
              <a:gd name="connsiteY14" fmla="*/ 9321 h 9982"/>
              <a:gd name="connsiteX15" fmla="*/ 4989 w 9979"/>
              <a:gd name="connsiteY15" fmla="*/ 9578 h 9982"/>
              <a:gd name="connsiteX16" fmla="*/ 8779 w 9979"/>
              <a:gd name="connsiteY16" fmla="*/ 1028 h 9982"/>
              <a:gd name="connsiteX17" fmla="*/ 8779 w 9979"/>
              <a:gd name="connsiteY17" fmla="*/ 1028 h 9982"/>
              <a:gd name="connsiteX18" fmla="*/ 718 w 9979"/>
              <a:gd name="connsiteY18" fmla="*/ 1047 h 9982"/>
              <a:gd name="connsiteX19" fmla="*/ 1199 w 9979"/>
              <a:gd name="connsiteY19" fmla="*/ 8550 h 9982"/>
              <a:gd name="connsiteX20" fmla="*/ 8779 w 9979"/>
              <a:gd name="connsiteY20" fmla="*/ 8550 h 9982"/>
              <a:gd name="connsiteX21" fmla="*/ 8779 w 9979"/>
              <a:gd name="connsiteY21" fmla="*/ 1028 h 9982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1202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693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9065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065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065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331 w 10000"/>
              <a:gd name="connsiteY17" fmla="*/ 108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331 w 10000"/>
              <a:gd name="connsiteY21" fmla="*/ 108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331 w 10000"/>
              <a:gd name="connsiteY17" fmla="*/ 108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331 w 10000"/>
              <a:gd name="connsiteY21" fmla="*/ 108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184 w 10000"/>
              <a:gd name="connsiteY17" fmla="*/ 107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184 w 10000"/>
              <a:gd name="connsiteY21" fmla="*/ 107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3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6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6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227 w 10000"/>
              <a:gd name="connsiteY13" fmla="*/ 9559 h 10000"/>
              <a:gd name="connsiteX14" fmla="*/ 5450 w 10000"/>
              <a:gd name="connsiteY14" fmla="*/ 9276 h 10000"/>
              <a:gd name="connsiteX15" fmla="*/ 4999 w 10000"/>
              <a:gd name="connsiteY15" fmla="*/ 8952 h 10000"/>
              <a:gd name="connsiteX16" fmla="*/ 4565 w 10000"/>
              <a:gd name="connsiteY16" fmla="*/ 9266 h 10000"/>
              <a:gd name="connsiteX17" fmla="*/ 4999 w 10000"/>
              <a:gd name="connsiteY17" fmla="*/ 9595 h 10000"/>
              <a:gd name="connsiteX18" fmla="*/ 9243 w 10000"/>
              <a:gd name="connsiteY18" fmla="*/ 1040 h 10000"/>
              <a:gd name="connsiteX19" fmla="*/ 720 w 10000"/>
              <a:gd name="connsiteY19" fmla="*/ 1049 h 10000"/>
              <a:gd name="connsiteX20" fmla="*/ 720 w 10000"/>
              <a:gd name="connsiteY20" fmla="*/ 8565 h 10000"/>
              <a:gd name="connsiteX21" fmla="*/ 9225 w 10000"/>
              <a:gd name="connsiteY21" fmla="*/ 8565 h 10000"/>
              <a:gd name="connsiteX22" fmla="*/ 9243 w 10000"/>
              <a:gd name="connsiteY22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58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58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58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450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000" h="10000">
                <a:moveTo>
                  <a:pt x="9399" y="10000"/>
                </a:moveTo>
                <a:cubicBezTo>
                  <a:pt x="9332" y="7330"/>
                  <a:pt x="9603" y="4628"/>
                  <a:pt x="9536" y="1958"/>
                </a:cubicBezTo>
                <a:cubicBezTo>
                  <a:pt x="9603" y="4628"/>
                  <a:pt x="9332" y="7330"/>
                  <a:pt x="9399" y="10000"/>
                </a:cubicBezTo>
                <a:lnTo>
                  <a:pt x="601" y="10000"/>
                </a:lnTo>
                <a:cubicBezTo>
                  <a:pt x="150" y="10000"/>
                  <a:pt x="0" y="9743"/>
                  <a:pt x="0" y="9467"/>
                </a:cubicBezTo>
                <a:lnTo>
                  <a:pt x="0" y="515"/>
                </a:lnTo>
                <a:cubicBezTo>
                  <a:pt x="0" y="128"/>
                  <a:pt x="150" y="0"/>
                  <a:pt x="601" y="0"/>
                </a:cubicBezTo>
                <a:lnTo>
                  <a:pt x="9399" y="0"/>
                </a:lnTo>
                <a:cubicBezTo>
                  <a:pt x="9850" y="0"/>
                  <a:pt x="10000" y="128"/>
                  <a:pt x="10000" y="515"/>
                </a:cubicBezTo>
                <a:lnTo>
                  <a:pt x="10000" y="9467"/>
                </a:lnTo>
                <a:cubicBezTo>
                  <a:pt x="10000" y="9743"/>
                  <a:pt x="9850" y="10000"/>
                  <a:pt x="9399" y="10000"/>
                </a:cubicBezTo>
                <a:close/>
                <a:moveTo>
                  <a:pt x="4999" y="9657"/>
                </a:moveTo>
                <a:cubicBezTo>
                  <a:pt x="5252" y="9649"/>
                  <a:pt x="5505" y="9534"/>
                  <a:pt x="5505" y="9276"/>
                </a:cubicBezTo>
                <a:cubicBezTo>
                  <a:pt x="5505" y="9018"/>
                  <a:pt x="5183" y="8913"/>
                  <a:pt x="4999" y="8911"/>
                </a:cubicBezTo>
                <a:cubicBezTo>
                  <a:pt x="4815" y="8909"/>
                  <a:pt x="4496" y="9018"/>
                  <a:pt x="4482" y="9266"/>
                </a:cubicBezTo>
                <a:cubicBezTo>
                  <a:pt x="4468" y="9514"/>
                  <a:pt x="4746" y="9665"/>
                  <a:pt x="4999" y="9657"/>
                </a:cubicBezTo>
                <a:close/>
                <a:moveTo>
                  <a:pt x="9243" y="1040"/>
                </a:moveTo>
                <a:lnTo>
                  <a:pt x="720" y="1049"/>
                </a:lnTo>
                <a:cubicBezTo>
                  <a:pt x="711" y="3554"/>
                  <a:pt x="729" y="6060"/>
                  <a:pt x="720" y="8565"/>
                </a:cubicBezTo>
                <a:lnTo>
                  <a:pt x="9225" y="8565"/>
                </a:lnTo>
                <a:cubicBezTo>
                  <a:pt x="9202" y="8375"/>
                  <a:pt x="9261" y="1199"/>
                  <a:pt x="9243" y="10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endParaRPr lang="en-AU" sz="1136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19438" y="1796234"/>
            <a:ext cx="3488836" cy="18680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0" indent="0" algn="l" defTabSz="945954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995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19438" y="2048523"/>
            <a:ext cx="3488836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5954" rtl="0" fontAlgn="base">
              <a:lnSpc>
                <a:spcPts val="1088"/>
              </a:lnSpc>
              <a:spcBef>
                <a:spcPct val="0"/>
              </a:spcBef>
              <a:spcAft>
                <a:spcPct val="0"/>
              </a:spcAft>
              <a:buNone/>
              <a:defRPr lang="en-US" sz="1088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438" y="2336158"/>
            <a:ext cx="3488836" cy="2811239"/>
          </a:xfrm>
        </p:spPr>
        <p:txBody>
          <a:bodyPr tIns="0" bIns="0"/>
          <a:lstStyle>
            <a:lvl1pPr>
              <a:spcBef>
                <a:spcPts val="544"/>
              </a:spcBef>
              <a:defRPr sz="1270"/>
            </a:lvl1pPr>
            <a:lvl2pPr>
              <a:spcBef>
                <a:spcPts val="544"/>
              </a:spcBef>
              <a:defRPr sz="1270"/>
            </a:lvl2pPr>
            <a:lvl3pPr>
              <a:spcBef>
                <a:spcPts val="544"/>
              </a:spcBef>
              <a:defRPr sz="1270"/>
            </a:lvl3pPr>
            <a:lvl4pPr>
              <a:spcBef>
                <a:spcPts val="544"/>
              </a:spcBef>
              <a:defRPr sz="1270"/>
            </a:lvl4pPr>
            <a:lvl5pPr>
              <a:spcBef>
                <a:spcPts val="544"/>
              </a:spcBef>
              <a:defRPr sz="127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404023"/>
            <a:ext cx="5254363" cy="4224516"/>
          </a:xfrm>
        </p:spPr>
        <p:txBody>
          <a:bodyPr tIns="0" bIns="0"/>
          <a:lstStyle>
            <a:lvl1pPr marL="164138" indent="-164138">
              <a:spcBef>
                <a:spcPts val="544"/>
              </a:spcBef>
              <a:buSzPct val="120000"/>
              <a:buFont typeface="System Font Regular"/>
              <a:buChar char="•"/>
              <a:defRPr/>
            </a:lvl1pPr>
            <a:lvl2pPr>
              <a:spcBef>
                <a:spcPts val="544"/>
              </a:spcBef>
              <a:defRPr/>
            </a:lvl2pPr>
            <a:lvl3pPr>
              <a:spcBef>
                <a:spcPts val="544"/>
              </a:spcBef>
              <a:defRPr/>
            </a:lvl3pPr>
            <a:lvl4pPr>
              <a:spcBef>
                <a:spcPts val="544"/>
              </a:spcBef>
              <a:defRPr/>
            </a:lvl4pPr>
            <a:lvl5pPr>
              <a:spcBef>
                <a:spcPts val="544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846" y="6078594"/>
            <a:ext cx="10597854" cy="25348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59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5954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5954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5954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noProof="0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Presentation Footer</a:t>
            </a:r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4846" y="154065"/>
            <a:ext cx="11521368" cy="7544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270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846" y="154065"/>
            <a:ext cx="11521368" cy="75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326" y="1404370"/>
            <a:ext cx="11001036" cy="449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2144" rIns="0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34848" y="944542"/>
            <a:ext cx="1152049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 sz="1136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4848" y="6535474"/>
            <a:ext cx="342593" cy="2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2144" rIns="0" bIns="52144" numCol="1" anchor="t" anchorCtr="0" compatLnSpc="1">
            <a:prstTxWarp prst="textNoShape">
              <a:avLst/>
            </a:prstTxWarp>
          </a:bodyPr>
          <a:lstStyle>
            <a:lvl1pPr algn="l" defTabSz="945954">
              <a:defRPr sz="816" baseline="0">
                <a:solidFill>
                  <a:schemeClr val="tx1"/>
                </a:solidFill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3669" y="6535475"/>
            <a:ext cx="10199216" cy="298768"/>
          </a:xfrm>
          <a:prstGeom prst="rect">
            <a:avLst/>
          </a:prstGeom>
        </p:spPr>
        <p:txBody>
          <a:bodyPr vert="horz" lIns="0" tIns="54000" rIns="0" bIns="45720" rtlCol="0" anchor="t" anchorCtr="0"/>
          <a:lstStyle>
            <a:lvl1pPr algn="l">
              <a:defRPr sz="816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pic>
        <p:nvPicPr>
          <p:cNvPr id="10" name="Picture 9" descr="NAB logo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7264" y="6142542"/>
            <a:ext cx="500751" cy="5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4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defTabSz="94595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65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  <a:lvl2pPr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2pPr>
      <a:lvl3pPr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3pPr>
      <a:lvl4pPr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4pPr>
      <a:lvl5pPr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5pPr>
      <a:lvl6pPr marL="414664"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6pPr>
      <a:lvl7pPr marL="829329"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7pPr>
      <a:lvl8pPr marL="1243993"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8pPr>
      <a:lvl9pPr marL="1658659" algn="l" defTabSz="945954" rtl="0" eaLnBrk="1" fontAlgn="base" hangingPunct="1">
        <a:spcBef>
          <a:spcPct val="0"/>
        </a:spcBef>
        <a:spcAft>
          <a:spcPct val="0"/>
        </a:spcAft>
        <a:defRPr sz="1813">
          <a:solidFill>
            <a:schemeClr val="accent1"/>
          </a:solidFill>
          <a:latin typeface="Corpid C1 Bold" pitchFamily="34" charset="0"/>
          <a:cs typeface="Arial" charset="0"/>
        </a:defRPr>
      </a:lvl9pPr>
    </p:titleStyle>
    <p:bodyStyle>
      <a:lvl1pPr marL="164138" indent="-164138" algn="l" defTabSz="945954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270">
          <a:solidFill>
            <a:schemeClr val="tx1"/>
          </a:solidFill>
          <a:latin typeface="+mn-lt"/>
          <a:ea typeface="+mn-ea"/>
          <a:cs typeface="+mn-cs"/>
        </a:defRPr>
      </a:lvl1pPr>
      <a:lvl2pPr marL="492415" indent="-164138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2pPr>
      <a:lvl3pPr marL="812052" indent="-164138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3pPr>
      <a:lvl4pPr marL="1140328" indent="-164138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4pPr>
      <a:lvl5pPr marL="1468604" indent="-164138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5pPr>
      <a:lvl6pPr marL="2644927" indent="-279323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6pPr>
      <a:lvl7pPr marL="3059593" indent="-279323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7pPr>
      <a:lvl8pPr marL="3474257" indent="-279323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8pPr>
      <a:lvl9pPr marL="3888921" indent="-279323" algn="l" defTabSz="945954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27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1pPr>
      <a:lvl2pPr marL="414664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2pPr>
      <a:lvl3pPr marL="829329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3pPr>
      <a:lvl4pPr marL="1243993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4pPr>
      <a:lvl5pPr marL="1658659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5pPr>
      <a:lvl6pPr marL="2073323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6pPr>
      <a:lvl7pPr marL="2487988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7pPr>
      <a:lvl8pPr marL="2902652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8pPr>
      <a:lvl9pPr marL="3317318" algn="l" defTabSz="82932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5">
          <p15:clr>
            <a:srgbClr val="F26B43"/>
          </p15:clr>
        </p15:guide>
        <p15:guide id="2" pos="193">
          <p15:clr>
            <a:srgbClr val="F26B43"/>
          </p15:clr>
        </p15:guide>
        <p15:guide id="4" pos="3368">
          <p15:clr>
            <a:srgbClr val="F26B43"/>
          </p15:clr>
        </p15:guide>
        <p15:guide id="5" pos="6271">
          <p15:clr>
            <a:srgbClr val="F26B43"/>
          </p15:clr>
        </p15:guide>
        <p15:guide id="6" orient="horz" pos="41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9243921-744A-486F-A5D9-6F17C6164D5C}"/>
              </a:ext>
            </a:extLst>
          </p:cNvPr>
          <p:cNvSpPr txBox="1"/>
          <p:nvPr/>
        </p:nvSpPr>
        <p:spPr>
          <a:xfrm>
            <a:off x="10210570" y="5976115"/>
            <a:ext cx="734841" cy="8530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defTabSz="829361" fontAlgn="base">
              <a:spcBef>
                <a:spcPct val="0"/>
              </a:spcBef>
              <a:spcAft>
                <a:spcPct val="0"/>
              </a:spcAft>
            </a:pPr>
            <a:endParaRPr lang="en-AU" sz="1270" dirty="0" err="1">
              <a:solidFill>
                <a:srgbClr val="000000"/>
              </a:solidFill>
              <a:latin typeface="Corpid C1 Regular" pitchFamily="34" charset="0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716085-0245-43E9-8F06-A35B34611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2962" y="154065"/>
            <a:ext cx="9165329" cy="754482"/>
          </a:xfrm>
        </p:spPr>
        <p:txBody>
          <a:bodyPr>
            <a:normAutofit/>
          </a:bodyPr>
          <a:lstStyle/>
          <a:p>
            <a:r>
              <a:rPr lang="en-AU" sz="2902" dirty="0"/>
              <a:t>role purpose statement </a:t>
            </a:r>
            <a:r>
              <a:rPr lang="en-AU" sz="2902" dirty="0">
                <a:solidFill>
                  <a:schemeClr val="tx1"/>
                </a:solidFill>
              </a:rPr>
              <a:t>CONSULTANT PAYROLL</a:t>
            </a:r>
            <a:endParaRPr lang="en-AU" sz="145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2AEE962-3E59-4227-BF0F-B05B03FEBB81}"/>
              </a:ext>
            </a:extLst>
          </p:cNvPr>
          <p:cNvSpPr txBox="1">
            <a:spLocks/>
          </p:cNvSpPr>
          <p:nvPr/>
        </p:nvSpPr>
        <p:spPr>
          <a:xfrm>
            <a:off x="1393635" y="6531717"/>
            <a:ext cx="417556" cy="293729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1pPr>
            <a:lvl2pPr marL="457132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2pPr>
            <a:lvl3pPr marL="914262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3pPr>
            <a:lvl4pPr marL="1371394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4pPr>
            <a:lvl5pPr marL="1828525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5pPr>
            <a:lvl6pPr marL="2285657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6pPr>
            <a:lvl7pPr marL="2742787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7pPr>
            <a:lvl8pPr marL="3199919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8pPr>
            <a:lvl9pPr marL="3657051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9pPr>
          </a:lstStyle>
          <a:p>
            <a:pPr defTabSz="829361"/>
            <a:fld id="{124866B3-8C2A-4B94-AF1A-57C3F889C822}" type="slidenum">
              <a:rPr lang="en-AU" sz="816">
                <a:solidFill>
                  <a:srgbClr val="000000"/>
                </a:solidFill>
                <a:cs typeface="Arial"/>
              </a:rPr>
              <a:pPr defTabSz="829361"/>
              <a:t>1</a:t>
            </a:fld>
            <a:endParaRPr lang="en-AU" sz="544" dirty="0">
              <a:solidFill>
                <a:srgbClr val="000000"/>
              </a:solidFill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ED8ECC-390C-40F1-B911-F2C9E80415D4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260375"/>
              </p:ext>
            </p:extLst>
          </p:nvPr>
        </p:nvGraphicFramePr>
        <p:xfrm>
          <a:off x="964322" y="1101663"/>
          <a:ext cx="9541118" cy="572378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2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466">
                  <a:extLst>
                    <a:ext uri="{9D8B030D-6E8A-4147-A177-3AD203B41FA5}">
                      <a16:colId xmlns:a16="http://schemas.microsoft.com/office/drawing/2014/main" val="2173682732"/>
                    </a:ext>
                  </a:extLst>
                </a:gridCol>
                <a:gridCol w="2519576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8892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8892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Consultant, Payroll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65" rtl="0" eaLnBrk="1" latinLnBrk="0" hangingPunct="1">
                        <a:buClr>
                          <a:srgbClr val="000000"/>
                        </a:buClr>
                        <a:buNone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of Payroll Services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8892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#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88920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People Operational Excellence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800" dirty="0">
                          <a:latin typeface="+mn-lt"/>
                        </a:rPr>
                        <a:t>Group 3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8892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756">
                <a:tc rowSpan="2"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0" algn="l"/>
                        </a:tabLst>
                        <a:defRPr>
                          <a:effectLst/>
                        </a:defRPr>
                      </a:pPr>
                      <a:r>
                        <a:rPr lang="en-AU" sz="800" dirty="0"/>
                        <a:t>To deliver payroll analysis activities including investigations and reconciliations of payroll data and information. Act as a payroll SME to deliver project and business outcomes to an exceptional standard.</a:t>
                      </a:r>
                    </a:p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dirty="0"/>
                        <a:t>This role will be key in maintaining payroll governance: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</a:t>
                      </a:r>
                      <a:r>
                        <a:rPr lang="en-AU" sz="800" dirty="0"/>
                        <a:t>investigations and reconciliations of payroll data and information </a:t>
                      </a: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Gather requirements for technology and processes for legislative changes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 in the development of new processes and procedures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with Payroll Leads to ensure process maps and work instructions are accurate and up to date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focus on risk, compliance and ensure adequate controls are in place</a:t>
                      </a: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0" algn="l"/>
                        </a:tabLst>
                        <a:defRPr>
                          <a:effectLst/>
                        </a:defRPr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Essential capabilities</a:t>
                      </a:r>
                      <a:endParaRPr lang="en-AU" sz="800" dirty="0"/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Advanced analytical and problem solving skills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Excellent communication skills and the confidence to pick up the phone and have a conversation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Ability to interpret complex information and translate into accurate outcomes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Outcome-oriented and be comfortable working in a fast paced and changing environment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Problem solving using a variety of HR solutions and tools to delivery HR strategy HR products, services and processes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Operational excellence, including operations and customer centric delivery 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capabilities</a:t>
                      </a: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Experience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lvl="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Payroll experience in a complex corporate environment </a:t>
                      </a:r>
                    </a:p>
                    <a:p>
                      <a:pPr marL="171450" lvl="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Strong Experience with SAP or similar systems</a:t>
                      </a:r>
                    </a:p>
                    <a:p>
                      <a:pPr marL="171450" lvl="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Expert in Excel and similar systems</a:t>
                      </a:r>
                    </a:p>
                    <a:p>
                      <a:pPr marL="0" lv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321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Qualification Requirements</a:t>
                      </a:r>
                    </a:p>
                    <a:p>
                      <a:pPr marL="171450" marR="0" lvl="0" indent="-17145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/>
                        <a:t>Tertiary education in Business, Finance, Computer Science or related discipline.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8892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551683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Delivery of payroll reconciliation and investigation activity</a:t>
                      </a:r>
                    </a:p>
                    <a:p>
                      <a:pPr marL="171450" marR="0" lvl="0" indent="-17145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Investigate and resolve issues submitted by current and former colleagues, escalated issues from Colleague Services and issues received from Group Audit.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Leverage payroll SME knowledge to support the delivery of payroll project outcomes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Delivery of payroll related activities for the Operational Excellence function working with various partners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Leverage payroll knowledge to review, design and improve payroll processes &amp; systems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Complete payroll governance activities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Ensure alignment of approaches with Projects across Operational Excellence and wider People &amp; Culture division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Work closely with People &amp; Culture teams to ensure accuracy of payroll content and exceptional user experience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Identify and implement continuous improvement activities</a:t>
                      </a: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88920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Stakeholder Groups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560583"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effectLst/>
                        </a:defRPr>
                      </a:pPr>
                      <a:r>
                        <a:rPr lang="en-AU" sz="800" dirty="0"/>
                        <a:t>Internal: People </a:t>
                      </a:r>
                      <a:r>
                        <a:rPr lang="en-AU" sz="800" dirty="0" err="1"/>
                        <a:t>OpEx</a:t>
                      </a:r>
                      <a:r>
                        <a:rPr lang="en-AU" sz="800" dirty="0"/>
                        <a:t>, PLT, P&amp;C CoEs, People Advisory Technology, Risk and Finance.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/>
                        <a:t>Proactively manage risk, meeting all policy and compliance requirements; perform controls; adhere to process and procedures pertinent to role; and escalate events, issues or breaches as they are identified (risk accountability forms part of all roles, as everyone is responsible for managing risk and compliance).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0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9243921-744A-486F-A5D9-6F17C6164D5C}"/>
              </a:ext>
            </a:extLst>
          </p:cNvPr>
          <p:cNvSpPr txBox="1"/>
          <p:nvPr/>
        </p:nvSpPr>
        <p:spPr>
          <a:xfrm>
            <a:off x="10210570" y="5976115"/>
            <a:ext cx="734841" cy="8530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endParaRPr lang="en-AU" sz="1270" dirty="0" err="1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716085-0245-43E9-8F06-A35B34611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2962" y="154065"/>
            <a:ext cx="9165329" cy="754482"/>
          </a:xfrm>
        </p:spPr>
        <p:txBody>
          <a:bodyPr>
            <a:normAutofit/>
          </a:bodyPr>
          <a:lstStyle/>
          <a:p>
            <a:r>
              <a:rPr lang="en-AU" sz="2902" dirty="0"/>
              <a:t>role purpose statement </a:t>
            </a:r>
            <a:r>
              <a:rPr lang="en-AU" sz="2902" dirty="0">
                <a:solidFill>
                  <a:schemeClr val="tx1"/>
                </a:solidFill>
              </a:rPr>
              <a:t>CONSULTANT PAYROLL GOVERNANCE</a:t>
            </a:r>
            <a:endParaRPr lang="en-AU" sz="145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2AEE962-3E59-4227-BF0F-B05B03FEBB81}"/>
              </a:ext>
            </a:extLst>
          </p:cNvPr>
          <p:cNvSpPr txBox="1">
            <a:spLocks/>
          </p:cNvSpPr>
          <p:nvPr/>
        </p:nvSpPr>
        <p:spPr>
          <a:xfrm>
            <a:off x="1393635" y="6531717"/>
            <a:ext cx="417556" cy="293729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1pPr>
            <a:lvl2pPr marL="457132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2pPr>
            <a:lvl3pPr marL="914262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3pPr>
            <a:lvl4pPr marL="1371394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4pPr>
            <a:lvl5pPr marL="1828525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5pPr>
            <a:lvl6pPr marL="2285657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6pPr>
            <a:lvl7pPr marL="2742787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7pPr>
            <a:lvl8pPr marL="3199919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8pPr>
            <a:lvl9pPr marL="3657051" algn="l" defTabSz="914262" rtl="0" eaLnBrk="1" latinLnBrk="0" hangingPunct="1">
              <a:defRPr sz="1600" kern="1200">
                <a:solidFill>
                  <a:schemeClr val="tx1"/>
                </a:solidFill>
                <a:latin typeface="Corpid C1 Regular" pitchFamily="34" charset="0"/>
                <a:ea typeface="+mn-ea"/>
                <a:cs typeface="+mn-cs"/>
              </a:defRPr>
            </a:lvl9pPr>
          </a:lstStyle>
          <a:p>
            <a:fld id="{124866B3-8C2A-4B94-AF1A-57C3F889C822}" type="slidenum">
              <a:rPr lang="en-AU" sz="816"/>
              <a:pPr/>
              <a:t>2</a:t>
            </a:fld>
            <a:endParaRPr lang="en-AU" sz="544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ED8ECC-390C-40F1-B911-F2C9E80415D4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12962" y="1012508"/>
          <a:ext cx="9285404" cy="574759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19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211">
                  <a:extLst>
                    <a:ext uri="{9D8B030D-6E8A-4147-A177-3AD203B41FA5}">
                      <a16:colId xmlns:a16="http://schemas.microsoft.com/office/drawing/2014/main" val="2173682732"/>
                    </a:ext>
                  </a:extLst>
                </a:gridCol>
                <a:gridCol w="2452048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Consultant, Payroll Governance 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65" rtl="0" eaLnBrk="1" latinLnBrk="0" hangingPunct="1">
                        <a:buClr>
                          <a:srgbClr val="000000"/>
                        </a:buClr>
                        <a:buNone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of Payroll Governance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#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People Operational Excellence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800" dirty="0">
                          <a:latin typeface="+mn-lt"/>
                        </a:rPr>
                        <a:t>Group 3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7576">
                <a:tc rowSpan="2"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0" algn="l"/>
                        </a:tabLst>
                        <a:defRPr>
                          <a:effectLst/>
                        </a:defRPr>
                      </a:pPr>
                      <a:r>
                        <a:rPr lang="en-AU" sz="800" dirty="0"/>
                        <a:t>To deliver payroll analysis activities including investigations and reconciliations of payroll data and information. Act as a payroll SME to deliver project and business outcomes to an exceptional standard.</a:t>
                      </a:r>
                    </a:p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dirty="0"/>
                        <a:t>This role will be key in maintaining payroll governance: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</a:t>
                      </a:r>
                      <a:r>
                        <a:rPr lang="en-AU" sz="800" dirty="0"/>
                        <a:t>investigations and reconciliations of payroll data and information </a:t>
                      </a: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Gather requirements for technology and processes for legislative changes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 in the development of new processes and procedures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with Payroll Leads to ensure process maps and work instructions are accurate and up to date</a:t>
                      </a:r>
                    </a:p>
                    <a:p>
                      <a:pPr marL="357188" marR="0" lvl="1" indent="-17462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rpid C1 Regular" panose="020B0603040502060204" pitchFamily="34" charset="0"/>
                        <a:buChar char="–"/>
                        <a:tabLst>
                          <a:tab pos="87313" algn="l"/>
                        </a:tabLst>
                        <a:defRPr>
                          <a:effectLst/>
                        </a:defRPr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focus on risk, compliance and ensure adequate controls are in place</a:t>
                      </a: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0" algn="l"/>
                        </a:tabLst>
                        <a:defRPr>
                          <a:effectLst/>
                        </a:defRPr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Essential capabilities</a:t>
                      </a:r>
                      <a:endParaRPr lang="en-AU" sz="800" dirty="0"/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Advanced analytical and problem solving skills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Excellent communication skills and the confidence to pick up the phone and have a conversation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Ability to interpret complex information and translate into accurate outcomes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Outcome-oriented and be comfortable working in a fast paced and changing environment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Problem solving using a variety of HR solutions and tools to delivery HR strategy HR products, services and processes 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Operational excellence, including operations and customer centric delivery 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capabilities</a:t>
                      </a: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Experience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lvl="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Payroll experience in a complex corporate environment </a:t>
                      </a:r>
                    </a:p>
                    <a:p>
                      <a:pPr marL="171450" lvl="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Strong Experience with SAP or similar systems</a:t>
                      </a:r>
                    </a:p>
                    <a:p>
                      <a:pPr marL="171450" lvl="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Expert in Excel and similar systems</a:t>
                      </a:r>
                    </a:p>
                    <a:p>
                      <a:pPr marL="0" lv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24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Qualification Requirements</a:t>
                      </a:r>
                    </a:p>
                    <a:p>
                      <a:pPr marL="171450" marR="0" lvl="0" indent="-17145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/>
                        <a:t>Tertiary education in Business, Finance, Computer Science or related discipline.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558139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Delivery of payroll reconciliation and investigation activity</a:t>
                      </a:r>
                    </a:p>
                    <a:p>
                      <a:pPr marL="171450" marR="0" lvl="0" indent="-17145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Investigate and resolve issues submitted by current and former colleagues, escalated issues from Colleague Services and issues received from Group Audit.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Leverage payroll SME knowledge to support the delivery of payroll project outcomes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Delivery of payroll related activities for the Operational Excellence function working with various partners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Leverage payroll knowledge to review, design and improve payroll processes &amp; systems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Complete payroll governance activities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Ensure alignment of approaches with Projects across Operational Excellence and wider People &amp; Culture division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Work closely with People &amp; Culture teams to ensure accuracy of payroll content and exceptional user experience</a:t>
                      </a:r>
                    </a:p>
                    <a:p>
                      <a:pPr marL="171450" indent="-17145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Identify and implement continuous improvement activities</a:t>
                      </a: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Stakeholder Groups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2652" marR="32652" marT="32652" marB="3265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562915"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effectLst/>
                        </a:defRPr>
                      </a:pPr>
                      <a:r>
                        <a:rPr lang="en-AU" sz="800" dirty="0"/>
                        <a:t>Internal: People </a:t>
                      </a:r>
                      <a:r>
                        <a:rPr lang="en-AU" sz="800" dirty="0" err="1"/>
                        <a:t>OpEx</a:t>
                      </a:r>
                      <a:r>
                        <a:rPr lang="en-AU" sz="800" dirty="0"/>
                        <a:t>, PLT, P&amp;C CoEs, People Advisory Technology, Risk and Finance.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/>
                        <a:t>Proactively manage risk, meeting all policy and compliance requirements; perform controls; adhere to process and procedures pertinent to role; and escalate events, issues or breaches as they are identified (risk accountability forms part of all roles, as everyone is responsible for managing risk and compliance).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5070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5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5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heme/theme1.xml><?xml version="1.0" encoding="utf-8"?>
<a:theme xmlns:a="http://schemas.openxmlformats.org/drawingml/2006/main" name="NAB PowerPoint template v1.3">
  <a:themeElements>
    <a:clrScheme name="NAB PPT 2019">
      <a:dk1>
        <a:srgbClr val="000000"/>
      </a:dk1>
      <a:lt1>
        <a:srgbClr val="FFFFFF"/>
      </a:lt1>
      <a:dk2>
        <a:srgbClr val="9A9AC8"/>
      </a:dk2>
      <a:lt2>
        <a:srgbClr val="444693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">
      <a:majorFont>
        <a:latin typeface="Corpid C1 Bold"/>
        <a:ea typeface=""/>
        <a:cs typeface="Arial"/>
      </a:majorFont>
      <a:minorFont>
        <a:latin typeface="Corpid C1 Regular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id C1 Regular" pitchFamily="34" charset="0"/>
          </a:defRPr>
        </a:defPPr>
      </a:lstStyle>
    </a:spDef>
    <a:lnDef>
      <a:spPr bwMode="auto">
        <a:solidFill>
          <a:schemeClr val="hlink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z="1400" dirty="0" err="1" smtClean="0"/>
        </a:defPPr>
      </a:lstStyle>
    </a:txDef>
  </a:objectDefaults>
  <a:extraClrSchemeLst>
    <a:extraClrScheme>
      <a:clrScheme name="NAB default design 1">
        <a:dk1>
          <a:srgbClr val="000000"/>
        </a:dk1>
        <a:lt1>
          <a:srgbClr val="FFFFFF"/>
        </a:lt1>
        <a:dk2>
          <a:srgbClr val="9A9AC8"/>
        </a:dk2>
        <a:lt2>
          <a:srgbClr val="4C626C"/>
        </a:lt2>
        <a:accent1>
          <a:srgbClr val="FF00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0000"/>
        </a:accent6>
        <a:hlink>
          <a:srgbClr val="F2F4F6"/>
        </a:hlink>
        <a:folHlink>
          <a:srgbClr val="A3AD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B A4 PPT Template_28Nov19" id="{FE6B1A2D-8358-4848-A62C-344CCF549A81}" vid="{06B1651C-362B-A543-A9A2-1FD2317F29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02E85CD8CE74EA87A6EE63DEAF15A" ma:contentTypeVersion="19" ma:contentTypeDescription="Create a new document." ma:contentTypeScope="" ma:versionID="6fe10e6478ed6abd5ae59c3ec2ead1c0">
  <xsd:schema xmlns:xsd="http://www.w3.org/2001/XMLSchema" xmlns:xs="http://www.w3.org/2001/XMLSchema" xmlns:p="http://schemas.microsoft.com/office/2006/metadata/properties" xmlns:ns2="58ce4673-c31a-4234-8ddf-a93050387c0b" xmlns:ns3="28794852-2007-4f9c-843b-4937bcdc82e1" targetNamespace="http://schemas.microsoft.com/office/2006/metadata/properties" ma:root="true" ma:fieldsID="ac6a4f5731135f8dd13300b52f8f36db" ns2:_="" ns3:_="">
    <xsd:import namespace="58ce4673-c31a-4234-8ddf-a93050387c0b"/>
    <xsd:import namespace="28794852-2007-4f9c-843b-4937bcdc82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e4673-c31a-4234-8ddf-a93050387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7390c55-4b03-4411-b59d-2aa0704f1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94852-2007-4f9c-843b-4937bcdc82e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085405a-80ce-4bee-aa9f-8b7769daf5a1}" ma:internalName="TaxCatchAll" ma:showField="CatchAllData" ma:web="28794852-2007-4f9c-843b-4937bcdc8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ce4673-c31a-4234-8ddf-a93050387c0b">
      <Terms xmlns="http://schemas.microsoft.com/office/infopath/2007/PartnerControls"/>
    </lcf76f155ced4ddcb4097134ff3c332f>
    <TaxCatchAll xmlns="28794852-2007-4f9c-843b-4937bcdc82e1" xsi:nil="true"/>
  </documentManagement>
</p:properties>
</file>

<file path=customXml/itemProps1.xml><?xml version="1.0" encoding="utf-8"?>
<ds:datastoreItem xmlns:ds="http://schemas.openxmlformats.org/officeDocument/2006/customXml" ds:itemID="{FF4DC925-C873-4614-9B17-DF3ACBB5B448}"/>
</file>

<file path=customXml/itemProps2.xml><?xml version="1.0" encoding="utf-8"?>
<ds:datastoreItem xmlns:ds="http://schemas.openxmlformats.org/officeDocument/2006/customXml" ds:itemID="{BBACA68A-0CD1-4E8A-BE68-6E8AA6F8E628}"/>
</file>

<file path=customXml/itemProps3.xml><?xml version="1.0" encoding="utf-8"?>
<ds:datastoreItem xmlns:ds="http://schemas.openxmlformats.org/officeDocument/2006/customXml" ds:itemID="{650AF2AD-6FA3-41EE-8504-5BC4B24425AC}"/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874</Words>
  <Application>Microsoft Office PowerPoint</Application>
  <PresentationFormat>Widescreen</PresentationFormat>
  <Paragraphs>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Corpid C1</vt:lpstr>
      <vt:lpstr>Corpid C1 Bold</vt:lpstr>
      <vt:lpstr>Corpid C1 Heavy</vt:lpstr>
      <vt:lpstr>Corpid C1 Regular</vt:lpstr>
      <vt:lpstr>NAB Impact</vt:lpstr>
      <vt:lpstr>System Font Regular</vt:lpstr>
      <vt:lpstr>Verdana</vt:lpstr>
      <vt:lpstr>Wingdings</vt:lpstr>
      <vt:lpstr>NAB PowerPoint template v1.3</vt:lpstr>
      <vt:lpstr>role purpose statement CONSULTANT PAYROLL</vt:lpstr>
      <vt:lpstr>role purpose statement CONSULTANT PAYROLL GOVERNANCE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 CONSULTANT PAYROLL GOVERNANCE</dc:title>
  <dc:creator>Billie Lottey</dc:creator>
  <cp:lastModifiedBy>Steven Burrows</cp:lastModifiedBy>
  <cp:revision>3</cp:revision>
  <dcterms:created xsi:type="dcterms:W3CDTF">2023-08-09T04:05:58Z</dcterms:created>
  <dcterms:modified xsi:type="dcterms:W3CDTF">2024-08-02T08:53:51Z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0d377c-712a-4212-ac8f-67d0339a635d_Enabled">
    <vt:lpwstr>true</vt:lpwstr>
  </property>
  <property fmtid="{D5CDD505-2E9C-101B-9397-08002B2CF9AE}" pid="3" name="MSIP_Label_b00d377c-712a-4212-ac8f-67d0339a635d_SetDate">
    <vt:lpwstr>2023-08-09T04:06:31Z</vt:lpwstr>
  </property>
  <property fmtid="{D5CDD505-2E9C-101B-9397-08002B2CF9AE}" pid="4" name="MSIP_Label_b00d377c-712a-4212-ac8f-67d0339a635d_Method">
    <vt:lpwstr>Privileged</vt:lpwstr>
  </property>
  <property fmtid="{D5CDD505-2E9C-101B-9397-08002B2CF9AE}" pid="5" name="MSIP_Label_b00d377c-712a-4212-ac8f-67d0339a635d_Name">
    <vt:lpwstr>b00d377c-712a-4212-ac8f-67d0339a635d</vt:lpwstr>
  </property>
  <property fmtid="{D5CDD505-2E9C-101B-9397-08002B2CF9AE}" pid="6" name="MSIP_Label_b00d377c-712a-4212-ac8f-67d0339a635d_SiteId">
    <vt:lpwstr>48d6943f-580e-40b1-a0e1-c07fa3707873</vt:lpwstr>
  </property>
  <property fmtid="{D5CDD505-2E9C-101B-9397-08002B2CF9AE}" pid="7" name="MSIP_Label_b00d377c-712a-4212-ac8f-67d0339a635d_ActionId">
    <vt:lpwstr>9e0e6a90-dc8b-4f87-b87a-75f30e7a07b4</vt:lpwstr>
  </property>
  <property fmtid="{D5CDD505-2E9C-101B-9397-08002B2CF9AE}" pid="8" name="MSIP_Label_b00d377c-712a-4212-ac8f-67d0339a635d_ContentBits">
    <vt:lpwstr>0</vt:lpwstr>
  </property>
  <property fmtid="{D5CDD505-2E9C-101B-9397-08002B2CF9AE}" pid="9" name="ContentTypeId">
    <vt:lpwstr>0x010100EF202E85CD8CE74EA87A6EE63DEAF15A</vt:lpwstr>
  </property>
</Properties>
</file>