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modernComment_25A_1F17ECC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1673A5-0223-861A-9F25-AA5C04B55C1E}" name="Helen Gavan" initials="HG" userId="S::Helen.Gavan@jbwere.com::55743447-ab94-4c08-8b2c-3c28de2bbd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5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omments/modernComment_25A_1F17EC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8E166B-BD01-483E-AC02-A9DCB7A87980}" authorId="{0D1673A5-0223-861A-9F25-AA5C04B55C1E}" created="2024-04-09T08:30:44.2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21661633" sldId="602"/>
      <ac:graphicFrameMk id="13" creationId="{80C6EB0B-7006-DEF4-C87A-1FCBEFB83E91}"/>
    </ac:deMkLst>
    <p188:txBody>
      <a:bodyPr/>
      <a:lstStyle/>
      <a:p>
        <a:r>
          <a:rPr lang="en-AU"/>
          <a:t>Ensure all documentation is captured in the client file</a:t>
        </a:r>
      </a:p>
    </p188:txBody>
  </p188:cm>
  <p188:cm id="{6B2A20ED-3034-422B-A1CF-EEE5756D5909}" authorId="{0D1673A5-0223-861A-9F25-AA5C04B55C1E}" created="2024-04-09T08:31:09.5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21661633" sldId="602"/>
      <ac:graphicFrameMk id="13" creationId="{80C6EB0B-7006-DEF4-C87A-1FCBEFB83E91}"/>
    </ac:deMkLst>
    <p188:txBody>
      <a:bodyPr/>
      <a:lstStyle/>
      <a:p>
        <a:r>
          <a:rPr lang="en-AU"/>
          <a:t>This is basically the same point as the second last one. I suggest this point be deleted.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8C32-9006-3581-EC1E-AECC05C6A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98D46-3E82-8085-1308-5F8FE7C0F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A279-24EF-382C-1D15-B287068A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3370-8E6E-B564-3B99-8CA05DF3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B3948-D8D6-1082-F1A3-EBC03F23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21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4934-4935-F12D-B1B5-E07FA321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ED06-708B-2CF9-2A52-FC9453AC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DB88-555E-87B4-A8AF-09820A6A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8871-8CBC-4814-58C3-299436DB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5845-C909-4C0D-D021-1CC4B8D3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6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AB315-7C27-E224-C2B8-60FF2E616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50F2F-7035-BD33-1506-E1DF98688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43CA1-7AD8-86FE-7757-24F70DA4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7815-D3BF-46FE-7EFE-7F63F380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38B9-4CD6-0122-9F27-AA5B5532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82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7FF8-FD44-3646-9813-5438A8F1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143" y="1077817"/>
            <a:ext cx="8866733" cy="2787436"/>
          </a:xfrm>
        </p:spPr>
        <p:txBody>
          <a:bodyPr/>
          <a:lstStyle/>
          <a:p>
            <a:r>
              <a:rPr lang="en-GB" dirty="0"/>
              <a:t>Click to add title</a:t>
            </a:r>
            <a:br>
              <a:rPr lang="en-GB" dirty="0"/>
            </a:br>
            <a:r>
              <a:rPr lang="en-GB" dirty="0"/>
              <a:t>on one line or two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66AC45-18D0-A745-A234-CA6078BFCA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42" y="4016795"/>
            <a:ext cx="8948833" cy="1371523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lnSpc>
                <a:spcPts val="2630"/>
              </a:lnSpc>
              <a:buFontTx/>
              <a:buNone/>
              <a:defRPr sz="2721" cap="all" baseline="0">
                <a:latin typeface="NAB Impact" panose="02010608060202020104" pitchFamily="2" charset="0"/>
              </a:defRPr>
            </a:lvl1pPr>
            <a:lvl2pPr marL="328277" indent="0">
              <a:buFontTx/>
              <a:buNone/>
              <a:defRPr sz="2721" cap="all" baseline="0">
                <a:latin typeface="NAB Impact" panose="02010608060202020104" pitchFamily="2" charset="0"/>
              </a:defRPr>
            </a:lvl2pPr>
            <a:lvl3pPr marL="647914" indent="0">
              <a:buFontTx/>
              <a:buNone/>
              <a:defRPr sz="2721" cap="all" baseline="0">
                <a:latin typeface="NAB Impact" panose="02010608060202020104" pitchFamily="2" charset="0"/>
              </a:defRPr>
            </a:lvl3pPr>
            <a:lvl4pPr marL="976190" indent="0">
              <a:buFontTx/>
              <a:buNone/>
              <a:defRPr sz="2721" cap="all" baseline="0">
                <a:latin typeface="NAB Impact" panose="02010608060202020104" pitchFamily="2" charset="0"/>
              </a:defRPr>
            </a:lvl4pPr>
            <a:lvl5pPr marL="1304466" indent="0">
              <a:buFontTx/>
              <a:buNone/>
              <a:defRPr sz="2721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AU" dirty="0"/>
              <a:t>Click to add subtitle</a:t>
            </a:r>
            <a:br>
              <a:rPr lang="en-AU" dirty="0"/>
            </a:br>
            <a:r>
              <a:rPr lang="en-AU" dirty="0"/>
              <a:t>on one or two lines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2E9F56-66D8-8446-A97A-E83DF409E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142" y="6041425"/>
            <a:ext cx="8867103" cy="44524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358"/>
              </a:lnSpc>
              <a:buFontTx/>
              <a:buNone/>
              <a:defRPr sz="1088" cap="none" baseline="0">
                <a:solidFill>
                  <a:schemeClr val="tx1"/>
                </a:solidFill>
                <a:latin typeface="+mn-lt"/>
              </a:defRPr>
            </a:lvl1pPr>
            <a:lvl2pPr marL="328277" indent="0">
              <a:buFontTx/>
              <a:buNone/>
              <a:defRPr sz="2721" cap="all" baseline="0">
                <a:latin typeface="NAB Impact" panose="02010608060202020104" pitchFamily="2" charset="0"/>
              </a:defRPr>
            </a:lvl2pPr>
            <a:lvl3pPr marL="647914" indent="0">
              <a:buFontTx/>
              <a:buNone/>
              <a:defRPr sz="2721" cap="all" baseline="0">
                <a:latin typeface="NAB Impact" panose="02010608060202020104" pitchFamily="2" charset="0"/>
              </a:defRPr>
            </a:lvl3pPr>
            <a:lvl4pPr marL="976190" indent="0">
              <a:buFontTx/>
              <a:buNone/>
              <a:defRPr sz="2721" cap="all" baseline="0">
                <a:latin typeface="NAB Impact" panose="02010608060202020104" pitchFamily="2" charset="0"/>
              </a:defRPr>
            </a:lvl4pPr>
            <a:lvl5pPr marL="1304466" indent="0">
              <a:buFontTx/>
              <a:buNone/>
              <a:defRPr sz="2721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 dirty="0"/>
              <a:t>Author name | Presentation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70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9F90-65A9-E906-A918-8E0D988F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4F8E-49AA-63C7-4E1F-F1841EB0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38DD8-F9A5-3CEB-93BD-24E1216B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753A3-D29A-11C8-1735-AC1ACEB7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83F0-49D7-61A5-7AAC-B4E44DB4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14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7639-1B09-CFC1-BEEA-A4538D63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8625-8349-1E4D-8665-0950F7F89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6FF5E-80B4-99DD-CDAA-A5EDCCDC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20BE-825B-910E-106E-A6ED625D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9D771-837D-CBC3-3F9C-6CC0A653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2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5285-E978-4EF6-F5B4-55CB80D0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A2DF-ED1D-85AE-F328-3271A3595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D5171-AD65-D692-6AC9-C36ED702D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C7314-8A35-3E8C-9BD1-AC6234D7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4A56-2E32-1E39-A82F-8EAEE34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06130-1954-6F1D-F4F5-76BF6389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43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9BAA-6553-6C33-48A3-167C9501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CAF0-C2C7-FA4D-009B-FBFA3827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6DA17-3B37-ECB4-4BB1-9E6BF7EC1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0E97E-1467-8630-DDA8-E9FF0A5A1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50B60-277A-F738-260E-F1F6B593A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E524F-11F6-18F2-C855-02ACB2E9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5A114-993E-07BD-1EE0-ED43ABA7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7F6DD-7039-94C7-34EB-D2A53173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55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3AB1-B831-7072-964B-A2D27806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52D99-44CD-8CF0-083D-62E3D164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0C9C1-2CEE-6C5A-B1D2-A474DEC6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B813B-4EC5-9175-C17D-EE9490E3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4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39D04-F6A8-B41E-3800-5DFD5956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D5EEC-C908-15E6-BC04-07A3419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2C804-6702-D661-2439-94A708EB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A0B1-3DAF-583E-CB2C-9C8B58DE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1A0E-B20D-95DB-B8D7-AFAFD678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AA58A-07EF-0601-B5CE-5F2B899B9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861AF-B8F3-D019-7D6E-4CF2F822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ECDD-D765-01CF-C0DD-38C6EC97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BF549-38D7-799D-CC3B-920D59E1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39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5BD3-5F72-441D-6D54-B4F60554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8B8CA-5B37-C286-CEAC-2DDB86C27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32364-5BA2-53C0-D37A-CBC94084D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E3BA4-1BEF-F92A-58FE-DCD797F6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2873A-118B-82B1-5CB0-1AF9D763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1557-C760-79F7-5002-526953A9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8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DEE2-9F0F-5CE0-BF91-F2483E7C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EFC7C-EBB6-097C-5374-37861EE68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36C2C-528A-2EDC-0961-57520E9C8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9A47-9024-4293-A361-548E59D337A9}" type="datetimeFigureOut">
              <a:rPr lang="en-AU" smtClean="0"/>
              <a:t>18/10/2024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20D5A-7B4A-C493-4FCD-882B78D48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F912-744F-D0A8-1FF6-846E73F78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24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25A_1F17ECC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84124-006D-3231-6D11-2D2E337E6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00" t="12336" r="16349" b="16763"/>
          <a:stretch/>
        </p:blipFill>
        <p:spPr>
          <a:xfrm>
            <a:off x="0" y="4881"/>
            <a:ext cx="3124022" cy="6872493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0C6EB0B-7006-DEF4-C87A-1FCBEFB8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09722"/>
              </p:ext>
            </p:extLst>
          </p:nvPr>
        </p:nvGraphicFramePr>
        <p:xfrm>
          <a:off x="3176694" y="20654"/>
          <a:ext cx="5691819" cy="67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190">
                  <a:extLst>
                    <a:ext uri="{9D8B030D-6E8A-4147-A177-3AD203B41FA5}">
                      <a16:colId xmlns:a16="http://schemas.microsoft.com/office/drawing/2014/main" val="1039035690"/>
                    </a:ext>
                  </a:extLst>
                </a:gridCol>
                <a:gridCol w="4716629">
                  <a:extLst>
                    <a:ext uri="{9D8B030D-6E8A-4147-A177-3AD203B41FA5}">
                      <a16:colId xmlns:a16="http://schemas.microsoft.com/office/drawing/2014/main" val="3994391594"/>
                    </a:ext>
                  </a:extLst>
                </a:gridCol>
              </a:tblGrid>
              <a:tr h="750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6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051629"/>
                  </a:ext>
                </a:extLst>
              </a:tr>
              <a:tr h="429010">
                <a:tc gridSpan="2">
                  <a:txBody>
                    <a:bodyPr/>
                    <a:lstStyle/>
                    <a:p>
                      <a:pPr marL="0" marR="0" lvl="0" indent="0" algn="l" defTabSz="10078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55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Analyst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235310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Reports 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Business Manager WA/SA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086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Perth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619607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</a:t>
                      </a:r>
                      <a:endParaRPr kumimoji="0" lang="en-A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4938"/>
                  </a:ext>
                </a:extLst>
              </a:tr>
              <a:tr h="4418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 involves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a high level of administrative support to the team/s and responding to client queries in an efficient and effective manner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Establishing and maintaining client accounts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and maintaining the Sophisticated Investor Register, Account Categorisation, Client Risk Profiling, and Statement of Advice (where applicable) to ensure all compliance obligations are met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Proactively managing risk and compliance though performing and adhering to policies, processes and procedures, and escalating any events, losses, breaches as incurred.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of the team/s prospects and opportunities, ensuring Salesforce is up-to-date, and providing the advice team with reporting as required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Assisting team/s in preparing Statements of Advice (SOA), pitch documents, portfolio reviews and marketing material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Arranging and managing the team/s schedule and team events as required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Liaising with Operations as required to facilitate workflow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the advice team/s to execute and deliver business-wide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initiatives and opportunities to achieve desired outcomes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Assisting team/s in preparing Records of Advice (ROA) and Statements of Advice (SOA), pitch documents, portfolio reviews and marketing material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Managing the team/s Initial Public Offers (IPO) applications, documentation and client correspondence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6175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41A9B59-4641-C21D-4AC2-4A9002F1BF1F}"/>
              </a:ext>
            </a:extLst>
          </p:cNvPr>
          <p:cNvGrpSpPr/>
          <p:nvPr/>
        </p:nvGrpSpPr>
        <p:grpSpPr>
          <a:xfrm>
            <a:off x="8868514" y="-9148"/>
            <a:ext cx="3323486" cy="6880553"/>
            <a:chOff x="9899043" y="-7449"/>
            <a:chExt cx="2304000" cy="56027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4FA2DB-FA2E-0C92-32EF-E39A1477498F}"/>
                </a:ext>
              </a:extLst>
            </p:cNvPr>
            <p:cNvSpPr>
              <a:spLocks/>
            </p:cNvSpPr>
            <p:nvPr/>
          </p:nvSpPr>
          <p:spPr>
            <a:xfrm>
              <a:off x="9899043" y="-7449"/>
              <a:ext cx="2304000" cy="280800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24000" rIns="72000" bIns="36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rPr>
                <a:t>Skills of the role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Excellent written and verbal communication skills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Strong interpersonal and rapport building skills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Experience in a professional services environment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levels of proficiency in Microsoft Office (Excel, Word, Outlook and PowerPoint)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General understanding and a keen interest in financial markets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99DC6A-79FA-3DE7-FE53-CD0FD634BB72}"/>
                </a:ext>
              </a:extLst>
            </p:cNvPr>
            <p:cNvSpPr>
              <a:spLocks/>
            </p:cNvSpPr>
            <p:nvPr/>
          </p:nvSpPr>
          <p:spPr>
            <a:xfrm>
              <a:off x="9899043" y="2787285"/>
              <a:ext cx="2304000" cy="2808000"/>
            </a:xfrm>
            <a:prstGeom prst="rect">
              <a:avLst/>
            </a:prstGeom>
            <a:solidFill>
              <a:srgbClr val="93D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24000" rIns="72000" bIns="36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Career opportunities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Senior Analyst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Business Associate / Business Associate Senior Financial Planner (SFP)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Wealth Adviser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Senior Wealth Adviser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*Please note for those looking for career progression in Advice the below is mandatory: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FASEA accredited AQF7 Bachelor Degree or FASEA approved post graduate tertiary pathway qualification</a:t>
              </a:r>
            </a:p>
          </p:txBody>
        </p:sp>
      </p:grpSp>
      <p:pic>
        <p:nvPicPr>
          <p:cNvPr id="2" name="Picture Placeholder 13">
            <a:extLst>
              <a:ext uri="{FF2B5EF4-FFF2-40B4-BE49-F238E27FC236}">
                <a16:creationId xmlns:a16="http://schemas.microsoft.com/office/drawing/2014/main" id="{A3324F80-9387-44DF-2153-3355AFD93B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86" r="42991"/>
          <a:stretch/>
        </p:blipFill>
        <p:spPr>
          <a:xfrm>
            <a:off x="0" y="14197"/>
            <a:ext cx="3124022" cy="68582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65A304F-AC29-F9D4-E02B-9C02F47517E8}"/>
              </a:ext>
            </a:extLst>
          </p:cNvPr>
          <p:cNvGrpSpPr/>
          <p:nvPr/>
        </p:nvGrpSpPr>
        <p:grpSpPr>
          <a:xfrm>
            <a:off x="1316683" y="3936234"/>
            <a:ext cx="2684463" cy="2741968"/>
            <a:chOff x="2394137" y="4066370"/>
            <a:chExt cx="2909382" cy="2581315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0419D945-1033-6708-D4D2-428B8E7C22D6}"/>
                </a:ext>
              </a:extLst>
            </p:cNvPr>
            <p:cNvSpPr/>
            <p:nvPr/>
          </p:nvSpPr>
          <p:spPr>
            <a:xfrm rot="5400000">
              <a:off x="2558171" y="3902337"/>
              <a:ext cx="2581315" cy="2909381"/>
            </a:xfrm>
            <a:prstGeom prst="round2SameRect">
              <a:avLst>
                <a:gd name="adj1" fmla="val 9682"/>
                <a:gd name="adj2" fmla="val 0"/>
              </a:avLst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108000" rIns="0" b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7CB34B-6D44-EC83-C6A3-4FF1E796CD2A}"/>
                </a:ext>
              </a:extLst>
            </p:cNvPr>
            <p:cNvSpPr txBox="1"/>
            <p:nvPr/>
          </p:nvSpPr>
          <p:spPr>
            <a:xfrm>
              <a:off x="2394137" y="4164322"/>
              <a:ext cx="290938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Purpose of this role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role of an Analyst is responsible for supporting a team of Advisers to successfully manage and develop their business, by providing exceptional administrative and marketing support.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 is important to have a strong focus on adding value to the client relationships by building rapport and developing outstanding client engagement and communication.</a:t>
              </a: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113E702-C9F0-81F5-E7F3-61C190E3500D}"/>
              </a:ext>
            </a:extLst>
          </p:cNvPr>
          <p:cNvSpPr>
            <a:spLocks noEditPoints="1"/>
          </p:cNvSpPr>
          <p:nvPr/>
        </p:nvSpPr>
        <p:spPr bwMode="auto">
          <a:xfrm>
            <a:off x="3265196" y="337961"/>
            <a:ext cx="1260000" cy="313200"/>
          </a:xfrm>
          <a:custGeom>
            <a:avLst/>
            <a:gdLst>
              <a:gd name="T0" fmla="*/ 360 w 1134"/>
              <a:gd name="T1" fmla="*/ 69 h 283"/>
              <a:gd name="T2" fmla="*/ 141 w 1134"/>
              <a:gd name="T3" fmla="*/ 0 h 283"/>
              <a:gd name="T4" fmla="*/ 57 w 1134"/>
              <a:gd name="T5" fmla="*/ 22 h 283"/>
              <a:gd name="T6" fmla="*/ 95 w 1134"/>
              <a:gd name="T7" fmla="*/ 56 h 283"/>
              <a:gd name="T8" fmla="*/ 74 w 1134"/>
              <a:gd name="T9" fmla="*/ 259 h 283"/>
              <a:gd name="T10" fmla="*/ 53 w 1134"/>
              <a:gd name="T11" fmla="*/ 231 h 283"/>
              <a:gd name="T12" fmla="*/ 0 w 1134"/>
              <a:gd name="T13" fmla="*/ 233 h 283"/>
              <a:gd name="T14" fmla="*/ 145 w 1134"/>
              <a:gd name="T15" fmla="*/ 190 h 283"/>
              <a:gd name="T16" fmla="*/ 177 w 1134"/>
              <a:gd name="T17" fmla="*/ 58 h 283"/>
              <a:gd name="T18" fmla="*/ 256 w 1134"/>
              <a:gd name="T19" fmla="*/ 278 h 283"/>
              <a:gd name="T20" fmla="*/ 317 w 1134"/>
              <a:gd name="T21" fmla="*/ 130 h 283"/>
              <a:gd name="T22" fmla="*/ 256 w 1134"/>
              <a:gd name="T23" fmla="*/ 24 h 283"/>
              <a:gd name="T24" fmla="*/ 252 w 1134"/>
              <a:gd name="T25" fmla="*/ 120 h 283"/>
              <a:gd name="T26" fmla="*/ 227 w 1134"/>
              <a:gd name="T27" fmla="*/ 43 h 283"/>
              <a:gd name="T28" fmla="*/ 227 w 1134"/>
              <a:gd name="T29" fmla="*/ 240 h 283"/>
              <a:gd name="T30" fmla="*/ 261 w 1134"/>
              <a:gd name="T31" fmla="*/ 144 h 283"/>
              <a:gd name="T32" fmla="*/ 263 w 1134"/>
              <a:gd name="T33" fmla="*/ 254 h 283"/>
              <a:gd name="T34" fmla="*/ 620 w 1134"/>
              <a:gd name="T35" fmla="*/ 278 h 283"/>
              <a:gd name="T36" fmla="*/ 524 w 1134"/>
              <a:gd name="T37" fmla="*/ 68 h 283"/>
              <a:gd name="T38" fmla="*/ 439 w 1134"/>
              <a:gd name="T39" fmla="*/ 278 h 283"/>
              <a:gd name="T40" fmla="*/ 344 w 1134"/>
              <a:gd name="T41" fmla="*/ 15 h 283"/>
              <a:gd name="T42" fmla="*/ 339 w 1134"/>
              <a:gd name="T43" fmla="*/ 12 h 283"/>
              <a:gd name="T44" fmla="*/ 415 w 1134"/>
              <a:gd name="T45" fmla="*/ 0 h 283"/>
              <a:gd name="T46" fmla="*/ 515 w 1134"/>
              <a:gd name="T47" fmla="*/ 2 h 283"/>
              <a:gd name="T48" fmla="*/ 603 w 1134"/>
              <a:gd name="T49" fmla="*/ 215 h 283"/>
              <a:gd name="T50" fmla="*/ 678 w 1134"/>
              <a:gd name="T51" fmla="*/ 0 h 283"/>
              <a:gd name="T52" fmla="*/ 655 w 1134"/>
              <a:gd name="T53" fmla="*/ 175 h 283"/>
              <a:gd name="T54" fmla="*/ 816 w 1134"/>
              <a:gd name="T55" fmla="*/ 270 h 283"/>
              <a:gd name="T56" fmla="*/ 813 w 1134"/>
              <a:gd name="T57" fmla="*/ 249 h 283"/>
              <a:gd name="T58" fmla="*/ 704 w 1134"/>
              <a:gd name="T59" fmla="*/ 163 h 283"/>
              <a:gd name="T60" fmla="*/ 820 w 1134"/>
              <a:gd name="T61" fmla="*/ 160 h 283"/>
              <a:gd name="T62" fmla="*/ 704 w 1134"/>
              <a:gd name="T63" fmla="*/ 142 h 283"/>
              <a:gd name="T64" fmla="*/ 775 w 1134"/>
              <a:gd name="T65" fmla="*/ 142 h 283"/>
              <a:gd name="T66" fmla="*/ 965 w 1134"/>
              <a:gd name="T67" fmla="*/ 82 h 283"/>
              <a:gd name="T68" fmla="*/ 961 w 1134"/>
              <a:gd name="T69" fmla="*/ 125 h 283"/>
              <a:gd name="T70" fmla="*/ 893 w 1134"/>
              <a:gd name="T71" fmla="*/ 179 h 283"/>
              <a:gd name="T72" fmla="*/ 848 w 1134"/>
              <a:gd name="T73" fmla="*/ 278 h 283"/>
              <a:gd name="T74" fmla="*/ 818 w 1134"/>
              <a:gd name="T75" fmla="*/ 106 h 283"/>
              <a:gd name="T76" fmla="*/ 893 w 1134"/>
              <a:gd name="T77" fmla="*/ 80 h 283"/>
              <a:gd name="T78" fmla="*/ 943 w 1134"/>
              <a:gd name="T79" fmla="*/ 80 h 283"/>
              <a:gd name="T80" fmla="*/ 1134 w 1134"/>
              <a:gd name="T81" fmla="*/ 160 h 283"/>
              <a:gd name="T82" fmla="*/ 969 w 1134"/>
              <a:gd name="T83" fmla="*/ 175 h 283"/>
              <a:gd name="T84" fmla="*/ 1130 w 1134"/>
              <a:gd name="T85" fmla="*/ 270 h 283"/>
              <a:gd name="T86" fmla="*/ 1127 w 1134"/>
              <a:gd name="T87" fmla="*/ 249 h 283"/>
              <a:gd name="T88" fmla="*/ 1018 w 1134"/>
              <a:gd name="T89" fmla="*/ 163 h 283"/>
              <a:gd name="T90" fmla="*/ 1134 w 1134"/>
              <a:gd name="T91" fmla="*/ 160 h 283"/>
              <a:gd name="T92" fmla="*/ 1055 w 1134"/>
              <a:gd name="T93" fmla="*/ 99 h 283"/>
              <a:gd name="T94" fmla="*/ 1018 w 1134"/>
              <a:gd name="T95" fmla="*/ 14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4" h="283">
                <a:moveTo>
                  <a:pt x="317" y="130"/>
                </a:moveTo>
                <a:cubicBezTo>
                  <a:pt x="345" y="119"/>
                  <a:pt x="360" y="98"/>
                  <a:pt x="360" y="69"/>
                </a:cubicBezTo>
                <a:cubicBezTo>
                  <a:pt x="360" y="23"/>
                  <a:pt x="327" y="0"/>
                  <a:pt x="26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55" y="11"/>
                  <a:pt x="55" y="11"/>
                  <a:pt x="55" y="11"/>
                </a:cubicBezTo>
                <a:cubicBezTo>
                  <a:pt x="57" y="22"/>
                  <a:pt x="57" y="22"/>
                  <a:pt x="57" y="22"/>
                </a:cubicBezTo>
                <a:cubicBezTo>
                  <a:pt x="65" y="23"/>
                  <a:pt x="65" y="23"/>
                  <a:pt x="65" y="23"/>
                </a:cubicBezTo>
                <a:cubicBezTo>
                  <a:pt x="95" y="27"/>
                  <a:pt x="95" y="27"/>
                  <a:pt x="95" y="56"/>
                </a:cubicBezTo>
                <a:cubicBezTo>
                  <a:pt x="95" y="190"/>
                  <a:pt x="95" y="190"/>
                  <a:pt x="95" y="190"/>
                </a:cubicBezTo>
                <a:cubicBezTo>
                  <a:pt x="95" y="243"/>
                  <a:pt x="94" y="259"/>
                  <a:pt x="74" y="259"/>
                </a:cubicBezTo>
                <a:cubicBezTo>
                  <a:pt x="54" y="259"/>
                  <a:pt x="54" y="244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33"/>
                  <a:pt x="0" y="233"/>
                  <a:pt x="0" y="233"/>
                </a:cubicBezTo>
                <a:cubicBezTo>
                  <a:pt x="3" y="267"/>
                  <a:pt x="23" y="283"/>
                  <a:pt x="64" y="283"/>
                </a:cubicBezTo>
                <a:cubicBezTo>
                  <a:pt x="135" y="283"/>
                  <a:pt x="145" y="238"/>
                  <a:pt x="145" y="19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77" y="20"/>
                  <a:pt x="177" y="21"/>
                  <a:pt x="177" y="58"/>
                </a:cubicBezTo>
                <a:cubicBezTo>
                  <a:pt x="177" y="278"/>
                  <a:pt x="177" y="278"/>
                  <a:pt x="177" y="278"/>
                </a:cubicBezTo>
                <a:cubicBezTo>
                  <a:pt x="256" y="278"/>
                  <a:pt x="256" y="278"/>
                  <a:pt x="256" y="278"/>
                </a:cubicBezTo>
                <a:cubicBezTo>
                  <a:pt x="288" y="278"/>
                  <a:pt x="374" y="278"/>
                  <a:pt x="374" y="203"/>
                </a:cubicBezTo>
                <a:cubicBezTo>
                  <a:pt x="374" y="164"/>
                  <a:pt x="355" y="140"/>
                  <a:pt x="317" y="130"/>
                </a:cubicBezTo>
                <a:close/>
                <a:moveTo>
                  <a:pt x="227" y="43"/>
                </a:moveTo>
                <a:cubicBezTo>
                  <a:pt x="227" y="26"/>
                  <a:pt x="231" y="24"/>
                  <a:pt x="256" y="24"/>
                </a:cubicBezTo>
                <a:cubicBezTo>
                  <a:pt x="294" y="24"/>
                  <a:pt x="311" y="38"/>
                  <a:pt x="311" y="71"/>
                </a:cubicBezTo>
                <a:cubicBezTo>
                  <a:pt x="311" y="104"/>
                  <a:pt x="292" y="120"/>
                  <a:pt x="252" y="120"/>
                </a:cubicBezTo>
                <a:cubicBezTo>
                  <a:pt x="227" y="120"/>
                  <a:pt x="227" y="120"/>
                  <a:pt x="227" y="120"/>
                </a:cubicBezTo>
                <a:lnTo>
                  <a:pt x="227" y="43"/>
                </a:lnTo>
                <a:close/>
                <a:moveTo>
                  <a:pt x="263" y="254"/>
                </a:moveTo>
                <a:cubicBezTo>
                  <a:pt x="239" y="254"/>
                  <a:pt x="227" y="254"/>
                  <a:pt x="227" y="240"/>
                </a:cubicBezTo>
                <a:cubicBezTo>
                  <a:pt x="227" y="144"/>
                  <a:pt x="227" y="144"/>
                  <a:pt x="227" y="144"/>
                </a:cubicBezTo>
                <a:cubicBezTo>
                  <a:pt x="261" y="144"/>
                  <a:pt x="261" y="144"/>
                  <a:pt x="261" y="144"/>
                </a:cubicBezTo>
                <a:cubicBezTo>
                  <a:pt x="285" y="144"/>
                  <a:pt x="325" y="150"/>
                  <a:pt x="325" y="196"/>
                </a:cubicBezTo>
                <a:cubicBezTo>
                  <a:pt x="325" y="236"/>
                  <a:pt x="306" y="254"/>
                  <a:pt x="263" y="254"/>
                </a:cubicBezTo>
                <a:close/>
                <a:moveTo>
                  <a:pt x="678" y="0"/>
                </a:moveTo>
                <a:cubicBezTo>
                  <a:pt x="620" y="278"/>
                  <a:pt x="620" y="278"/>
                  <a:pt x="620" y="278"/>
                </a:cubicBezTo>
                <a:cubicBezTo>
                  <a:pt x="579" y="278"/>
                  <a:pt x="579" y="278"/>
                  <a:pt x="579" y="278"/>
                </a:cubicBezTo>
                <a:cubicBezTo>
                  <a:pt x="524" y="68"/>
                  <a:pt x="524" y="68"/>
                  <a:pt x="524" y="68"/>
                </a:cubicBezTo>
                <a:cubicBezTo>
                  <a:pt x="479" y="277"/>
                  <a:pt x="479" y="277"/>
                  <a:pt x="479" y="277"/>
                </a:cubicBezTo>
                <a:cubicBezTo>
                  <a:pt x="439" y="278"/>
                  <a:pt x="439" y="278"/>
                  <a:pt x="439" y="278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77" y="21"/>
                  <a:pt x="374" y="21"/>
                  <a:pt x="344" y="15"/>
                </a:cubicBezTo>
                <a:cubicBezTo>
                  <a:pt x="342" y="14"/>
                  <a:pt x="342" y="14"/>
                  <a:pt x="342" y="14"/>
                </a:cubicBezTo>
                <a:cubicBezTo>
                  <a:pt x="339" y="12"/>
                  <a:pt x="339" y="12"/>
                  <a:pt x="339" y="12"/>
                </a:cubicBezTo>
                <a:cubicBezTo>
                  <a:pt x="339" y="0"/>
                  <a:pt x="339" y="0"/>
                  <a:pt x="339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69" y="215"/>
                  <a:pt x="469" y="215"/>
                  <a:pt x="469" y="215"/>
                </a:cubicBezTo>
                <a:cubicBezTo>
                  <a:pt x="515" y="2"/>
                  <a:pt x="515" y="2"/>
                  <a:pt x="515" y="2"/>
                </a:cubicBezTo>
                <a:cubicBezTo>
                  <a:pt x="546" y="0"/>
                  <a:pt x="546" y="0"/>
                  <a:pt x="546" y="0"/>
                </a:cubicBezTo>
                <a:cubicBezTo>
                  <a:pt x="603" y="215"/>
                  <a:pt x="603" y="215"/>
                  <a:pt x="603" y="215"/>
                </a:cubicBezTo>
                <a:cubicBezTo>
                  <a:pt x="646" y="2"/>
                  <a:pt x="646" y="2"/>
                  <a:pt x="646" y="2"/>
                </a:cubicBezTo>
                <a:lnTo>
                  <a:pt x="678" y="0"/>
                </a:lnTo>
                <a:close/>
                <a:moveTo>
                  <a:pt x="743" y="80"/>
                </a:moveTo>
                <a:cubicBezTo>
                  <a:pt x="684" y="80"/>
                  <a:pt x="655" y="112"/>
                  <a:pt x="655" y="175"/>
                </a:cubicBezTo>
                <a:cubicBezTo>
                  <a:pt x="655" y="244"/>
                  <a:pt x="692" y="283"/>
                  <a:pt x="757" y="283"/>
                </a:cubicBezTo>
                <a:cubicBezTo>
                  <a:pt x="785" y="283"/>
                  <a:pt x="806" y="275"/>
                  <a:pt x="816" y="270"/>
                </a:cubicBezTo>
                <a:cubicBezTo>
                  <a:pt x="816" y="248"/>
                  <a:pt x="816" y="248"/>
                  <a:pt x="816" y="248"/>
                </a:cubicBezTo>
                <a:cubicBezTo>
                  <a:pt x="813" y="249"/>
                  <a:pt x="813" y="249"/>
                  <a:pt x="813" y="249"/>
                </a:cubicBezTo>
                <a:cubicBezTo>
                  <a:pt x="809" y="251"/>
                  <a:pt x="795" y="256"/>
                  <a:pt x="776" y="256"/>
                </a:cubicBezTo>
                <a:cubicBezTo>
                  <a:pt x="724" y="256"/>
                  <a:pt x="705" y="206"/>
                  <a:pt x="704" y="163"/>
                </a:cubicBezTo>
                <a:cubicBezTo>
                  <a:pt x="820" y="163"/>
                  <a:pt x="820" y="163"/>
                  <a:pt x="820" y="163"/>
                </a:cubicBezTo>
                <a:cubicBezTo>
                  <a:pt x="820" y="160"/>
                  <a:pt x="820" y="160"/>
                  <a:pt x="820" y="160"/>
                </a:cubicBezTo>
                <a:cubicBezTo>
                  <a:pt x="820" y="107"/>
                  <a:pt x="794" y="80"/>
                  <a:pt x="743" y="80"/>
                </a:cubicBezTo>
                <a:close/>
                <a:moveTo>
                  <a:pt x="704" y="142"/>
                </a:moveTo>
                <a:cubicBezTo>
                  <a:pt x="705" y="128"/>
                  <a:pt x="713" y="99"/>
                  <a:pt x="741" y="99"/>
                </a:cubicBezTo>
                <a:cubicBezTo>
                  <a:pt x="769" y="99"/>
                  <a:pt x="774" y="125"/>
                  <a:pt x="775" y="142"/>
                </a:cubicBezTo>
                <a:lnTo>
                  <a:pt x="704" y="142"/>
                </a:lnTo>
                <a:close/>
                <a:moveTo>
                  <a:pt x="965" y="82"/>
                </a:moveTo>
                <a:cubicBezTo>
                  <a:pt x="967" y="127"/>
                  <a:pt x="967" y="127"/>
                  <a:pt x="967" y="127"/>
                </a:cubicBezTo>
                <a:cubicBezTo>
                  <a:pt x="961" y="125"/>
                  <a:pt x="961" y="125"/>
                  <a:pt x="961" y="125"/>
                </a:cubicBezTo>
                <a:cubicBezTo>
                  <a:pt x="955" y="123"/>
                  <a:pt x="949" y="121"/>
                  <a:pt x="944" y="121"/>
                </a:cubicBezTo>
                <a:cubicBezTo>
                  <a:pt x="898" y="121"/>
                  <a:pt x="893" y="162"/>
                  <a:pt x="893" y="179"/>
                </a:cubicBezTo>
                <a:cubicBezTo>
                  <a:pt x="893" y="278"/>
                  <a:pt x="893" y="278"/>
                  <a:pt x="893" y="278"/>
                </a:cubicBezTo>
                <a:cubicBezTo>
                  <a:pt x="848" y="278"/>
                  <a:pt x="848" y="278"/>
                  <a:pt x="848" y="278"/>
                </a:cubicBezTo>
                <a:cubicBezTo>
                  <a:pt x="848" y="140"/>
                  <a:pt x="848" y="140"/>
                  <a:pt x="848" y="140"/>
                </a:cubicBezTo>
                <a:cubicBezTo>
                  <a:pt x="848" y="113"/>
                  <a:pt x="843" y="107"/>
                  <a:pt x="818" y="106"/>
                </a:cubicBezTo>
                <a:cubicBezTo>
                  <a:pt x="816" y="96"/>
                  <a:pt x="816" y="96"/>
                  <a:pt x="816" y="96"/>
                </a:cubicBezTo>
                <a:cubicBezTo>
                  <a:pt x="893" y="80"/>
                  <a:pt x="893" y="80"/>
                  <a:pt x="893" y="80"/>
                </a:cubicBezTo>
                <a:cubicBezTo>
                  <a:pt x="893" y="125"/>
                  <a:pt x="893" y="125"/>
                  <a:pt x="893" y="125"/>
                </a:cubicBezTo>
                <a:cubicBezTo>
                  <a:pt x="899" y="109"/>
                  <a:pt x="913" y="80"/>
                  <a:pt x="943" y="80"/>
                </a:cubicBezTo>
                <a:cubicBezTo>
                  <a:pt x="950" y="80"/>
                  <a:pt x="958" y="81"/>
                  <a:pt x="965" y="82"/>
                </a:cubicBezTo>
                <a:close/>
                <a:moveTo>
                  <a:pt x="1134" y="160"/>
                </a:moveTo>
                <a:cubicBezTo>
                  <a:pt x="1134" y="107"/>
                  <a:pt x="1108" y="80"/>
                  <a:pt x="1056" y="80"/>
                </a:cubicBezTo>
                <a:cubicBezTo>
                  <a:pt x="998" y="80"/>
                  <a:pt x="969" y="112"/>
                  <a:pt x="969" y="175"/>
                </a:cubicBezTo>
                <a:cubicBezTo>
                  <a:pt x="969" y="244"/>
                  <a:pt x="1006" y="283"/>
                  <a:pt x="1070" y="283"/>
                </a:cubicBezTo>
                <a:cubicBezTo>
                  <a:pt x="1098" y="283"/>
                  <a:pt x="1120" y="275"/>
                  <a:pt x="1130" y="270"/>
                </a:cubicBezTo>
                <a:cubicBezTo>
                  <a:pt x="1130" y="248"/>
                  <a:pt x="1130" y="248"/>
                  <a:pt x="1130" y="248"/>
                </a:cubicBezTo>
                <a:cubicBezTo>
                  <a:pt x="1127" y="249"/>
                  <a:pt x="1127" y="249"/>
                  <a:pt x="1127" y="249"/>
                </a:cubicBezTo>
                <a:cubicBezTo>
                  <a:pt x="1119" y="253"/>
                  <a:pt x="1105" y="256"/>
                  <a:pt x="1089" y="256"/>
                </a:cubicBezTo>
                <a:cubicBezTo>
                  <a:pt x="1038" y="256"/>
                  <a:pt x="1019" y="206"/>
                  <a:pt x="1018" y="163"/>
                </a:cubicBezTo>
                <a:cubicBezTo>
                  <a:pt x="1134" y="163"/>
                  <a:pt x="1134" y="163"/>
                  <a:pt x="1134" y="163"/>
                </a:cubicBezTo>
                <a:lnTo>
                  <a:pt x="1134" y="160"/>
                </a:lnTo>
                <a:close/>
                <a:moveTo>
                  <a:pt x="1018" y="142"/>
                </a:moveTo>
                <a:cubicBezTo>
                  <a:pt x="1019" y="128"/>
                  <a:pt x="1026" y="99"/>
                  <a:pt x="1055" y="99"/>
                </a:cubicBezTo>
                <a:cubicBezTo>
                  <a:pt x="1083" y="99"/>
                  <a:pt x="1088" y="125"/>
                  <a:pt x="1088" y="142"/>
                </a:cubicBezTo>
                <a:lnTo>
                  <a:pt x="1018" y="142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1E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616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383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NAB 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Ford</dc:creator>
  <cp:lastModifiedBy>Alistair Cowan</cp:lastModifiedBy>
  <cp:revision>4</cp:revision>
  <dcterms:created xsi:type="dcterms:W3CDTF">2024-04-05T00:32:42Z</dcterms:created>
  <dcterms:modified xsi:type="dcterms:W3CDTF">2024-10-18T00:36:10Z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0d377c-712a-4212-ac8f-67d0339a635d_Enabled">
    <vt:lpwstr>true</vt:lpwstr>
  </property>
  <property fmtid="{D5CDD505-2E9C-101B-9397-08002B2CF9AE}" pid="3" name="MSIP_Label_b00d377c-712a-4212-ac8f-67d0339a635d_SetDate">
    <vt:lpwstr>2024-04-05T00:32:57Z</vt:lpwstr>
  </property>
  <property fmtid="{D5CDD505-2E9C-101B-9397-08002B2CF9AE}" pid="4" name="MSIP_Label_b00d377c-712a-4212-ac8f-67d0339a635d_Method">
    <vt:lpwstr>Privileged</vt:lpwstr>
  </property>
  <property fmtid="{D5CDD505-2E9C-101B-9397-08002B2CF9AE}" pid="5" name="MSIP_Label_b00d377c-712a-4212-ac8f-67d0339a635d_Name">
    <vt:lpwstr>b00d377c-712a-4212-ac8f-67d0339a635d</vt:lpwstr>
  </property>
  <property fmtid="{D5CDD505-2E9C-101B-9397-08002B2CF9AE}" pid="6" name="MSIP_Label_b00d377c-712a-4212-ac8f-67d0339a635d_SiteId">
    <vt:lpwstr>48d6943f-580e-40b1-a0e1-c07fa3707873</vt:lpwstr>
  </property>
  <property fmtid="{D5CDD505-2E9C-101B-9397-08002B2CF9AE}" pid="7" name="MSIP_Label_b00d377c-712a-4212-ac8f-67d0339a635d_ActionId">
    <vt:lpwstr>34e2a84e-dcce-4500-a469-714bf6a37e1c</vt:lpwstr>
  </property>
  <property fmtid="{D5CDD505-2E9C-101B-9397-08002B2CF9AE}" pid="8" name="MSIP_Label_b00d377c-712a-4212-ac8f-67d0339a635d_ContentBits">
    <vt:lpwstr>0</vt:lpwstr>
  </property>
</Properties>
</file>