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heme/theme2.xml" ContentType="application/vnd.openxmlformats-officedocument.them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4"/>
  </p:sldMasterIdLst>
  <p:notesMasterIdLst>
    <p:notesMasterId r:id="rId6"/>
  </p:notesMasterIdLst>
  <p:sldIdLst>
    <p:sldId id="319" r:id="rId5"/>
  </p:sldIdLst>
  <p:sldSz cx="10693400" cy="7561263"/>
  <p:notesSz cx="6670675" cy="9802813"/>
  <p:custDataLst>
    <p:tags r:id="rId7"/>
  </p:custDataLst>
  <p:defaultTextStyle>
    <a:defPPr>
      <a:defRPr lang="en-US"/>
    </a:defPPr>
    <a:lvl1pPr marL="177800" indent="-177800" algn="l" defTabSz="711200" rtl="0" eaLnBrk="1" latinLnBrk="0" hangingPunct="1">
      <a:spcBef>
        <a:spcPts val="1200"/>
      </a:spcBef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34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12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890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0668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2446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14224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16002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wis Sullivan" initials="LS" lastIdx="0" clrIdx="0">
    <p:extLst>
      <p:ext uri="{19B8F6BF-5375-455C-9EA6-DF929625EA0E}">
        <p15:presenceInfo xmlns:p15="http://schemas.microsoft.com/office/powerpoint/2012/main" userId="Lewis Sulliv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E8A"/>
    <a:srgbClr val="C9CB00"/>
    <a:srgbClr val="A92582"/>
    <a:srgbClr val="E9600E"/>
    <a:srgbClr val="A4B123"/>
    <a:srgbClr val="FF0000"/>
    <a:srgbClr val="6FB2DE"/>
    <a:srgbClr val="D0D0D0"/>
    <a:srgbClr val="F7B000"/>
    <a:srgbClr val="57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792" autoAdjust="0"/>
  </p:normalViewPr>
  <p:slideViewPr>
    <p:cSldViewPr snapToGrid="0">
      <p:cViewPr>
        <p:scale>
          <a:sx n="84" d="100"/>
          <a:sy n="84" d="100"/>
        </p:scale>
        <p:origin x="8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 Meagher" userId="ed6dda7c-5b0e-42c2-a6e7-977e05c44f1a" providerId="ADAL" clId="{63B51E18-6A18-46DF-B75F-9C1F791C905E}"/>
    <pc:docChg chg="custSel modSld">
      <pc:chgData name="Victor Meagher" userId="ed6dda7c-5b0e-42c2-a6e7-977e05c44f1a" providerId="ADAL" clId="{63B51E18-6A18-46DF-B75F-9C1F791C905E}" dt="2024-09-06T04:21:28.658" v="4" actId="207"/>
      <pc:docMkLst>
        <pc:docMk/>
      </pc:docMkLst>
      <pc:sldChg chg="modSp mod">
        <pc:chgData name="Victor Meagher" userId="ed6dda7c-5b0e-42c2-a6e7-977e05c44f1a" providerId="ADAL" clId="{63B51E18-6A18-46DF-B75F-9C1F791C905E}" dt="2024-09-06T04:21:28.658" v="4" actId="207"/>
        <pc:sldMkLst>
          <pc:docMk/>
          <pc:sldMk cId="3068536095" sldId="319"/>
        </pc:sldMkLst>
        <pc:graphicFrameChg chg="modGraphic">
          <ac:chgData name="Victor Meagher" userId="ed6dda7c-5b0e-42c2-a6e7-977e05c44f1a" providerId="ADAL" clId="{63B51E18-6A18-46DF-B75F-9C1F791C905E}" dt="2024-09-06T04:21:28.658" v="4" actId="207"/>
          <ac:graphicFrameMkLst>
            <pc:docMk/>
            <pc:sldMk cId="3068536095" sldId="319"/>
            <ac:graphicFrameMk id="9" creationId="{63C88412-7579-4610-807F-27B1EBC9011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heme" Target="../theme/theme2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777765" y="0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/>
          <a:lstStyle>
            <a:lvl1pPr algn="r">
              <a:defRPr sz="1200"/>
            </a:lvl1pPr>
          </a:lstStyle>
          <a:p>
            <a:fld id="{492E7985-0D4C-47BD-BA81-8A417925FCE9}" type="datetimeFigureOut">
              <a:rPr lang="en-AU" smtClean="0"/>
              <a:t>6/09/2024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996950" y="1225550"/>
            <a:ext cx="4676775" cy="3308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66756" y="4717203"/>
            <a:ext cx="5337163" cy="3859671"/>
          </a:xfrm>
          <a:prstGeom prst="rect">
            <a:avLst/>
          </a:prstGeom>
        </p:spPr>
        <p:txBody>
          <a:bodyPr vert="horz" lIns="90068" tIns="45034" rIns="90068" bIns="450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9312123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777765" y="9312123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 anchor="b"/>
          <a:lstStyle>
            <a:lvl1pPr algn="r">
              <a:defRPr sz="1200"/>
            </a:lvl1pPr>
          </a:lstStyle>
          <a:p>
            <a:fld id="{FEB8105E-6D33-49A0-9763-1D45E41B446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377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8105E-6D33-49A0-9763-1D45E41B446B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339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image" Target="../media/image3.tif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4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 userDrawn="1">
            <p:ph type="subTitle" idx="1" hasCustomPrompt="1"/>
            <p:custDataLst>
              <p:tags r:id="rId1"/>
            </p:custDataLst>
          </p:nvPr>
        </p:nvSpPr>
        <p:spPr>
          <a:xfrm>
            <a:off x="378000" y="4420471"/>
            <a:ext cx="4734000" cy="1512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ct val="0"/>
              </a:spcBef>
              <a:buNone/>
              <a:defRPr sz="3000" baseline="0">
                <a:solidFill>
                  <a:schemeClr val="tx1"/>
                </a:solidFill>
                <a:latin typeface="+mj-lt"/>
              </a:defRPr>
            </a:lvl1pPr>
            <a:lvl2pPr marL="400991" indent="0" algn="ctr">
              <a:buNone/>
              <a:defRPr sz="1754"/>
            </a:lvl2pPr>
            <a:lvl3pPr marL="801980" indent="0" algn="ctr">
              <a:buNone/>
              <a:defRPr sz="1579"/>
            </a:lvl3pPr>
            <a:lvl4pPr marL="1202971" indent="0" algn="ctr">
              <a:buNone/>
              <a:defRPr sz="1403"/>
            </a:lvl4pPr>
            <a:lvl5pPr marL="1603961" indent="0" algn="ctr">
              <a:buNone/>
              <a:defRPr sz="1403"/>
            </a:lvl5pPr>
            <a:lvl6pPr marL="2004951" indent="0" algn="ctr">
              <a:buNone/>
              <a:defRPr sz="1403"/>
            </a:lvl6pPr>
            <a:lvl7pPr marL="2405940" indent="0" algn="ctr">
              <a:buNone/>
              <a:defRPr sz="1403"/>
            </a:lvl7pPr>
            <a:lvl8pPr marL="2806931" indent="0" algn="ctr">
              <a:buNone/>
              <a:defRPr sz="1403"/>
            </a:lvl8pPr>
            <a:lvl9pPr marL="3207921" indent="0" algn="ctr">
              <a:buNone/>
              <a:defRPr sz="1403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  <p:custDataLst>
              <p:tags r:id="rId2"/>
            </p:custDataLst>
          </p:nvPr>
        </p:nvSpPr>
        <p:spPr>
          <a:xfrm>
            <a:off x="378000" y="1181198"/>
            <a:ext cx="4744800" cy="3074400"/>
          </a:xfrm>
        </p:spPr>
        <p:txBody>
          <a:bodyPr lIns="36000" bIns="36000" anchor="b" anchorCtr="0"/>
          <a:lstStyle>
            <a:lvl1pPr algn="l" defTabSz="1042948" rtl="0" eaLnBrk="1" fontAlgn="base" latinLnBrk="0" hangingPunct="1">
              <a:lnSpc>
                <a:spcPts val="5020"/>
              </a:lnSpc>
              <a:spcBef>
                <a:spcPct val="0"/>
              </a:spcBef>
              <a:spcAft>
                <a:spcPct val="0"/>
              </a:spcAft>
              <a:buNone/>
              <a:defRPr lang="en-US" sz="5500" b="0" kern="1200" cap="all" baseline="0">
                <a:solidFill>
                  <a:schemeClr val="accent1"/>
                </a:solidFill>
                <a:latin typeface="NAB Impact" pitchFamily="50" charset="0"/>
                <a:ea typeface="+mj-ea"/>
                <a:cs typeface="+mj-cs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btfpLayoutConfig" hidden="1"/>
          <p:cNvSpPr txBox="1"/>
          <p:nvPr userDrawn="1">
            <p:custDataLst>
              <p:tags r:id="rId3"/>
            </p:custDataLst>
          </p:nvPr>
        </p:nvSpPr>
        <p:spPr>
          <a:xfrm>
            <a:off x="11139" y="14002"/>
            <a:ext cx="602376" cy="79156"/>
          </a:xfrm>
          <a:prstGeom prst="rect">
            <a:avLst/>
          </a:prstGeom>
          <a:noFill/>
        </p:spPr>
        <p:txBody>
          <a:bodyPr vert="horz" wrap="none" lIns="31575" tIns="31575" rIns="31575" bIns="31575" rtlCol="0">
            <a:spAutoFit/>
          </a:bodyPr>
          <a:lstStyle/>
          <a:p>
            <a:r>
              <a:rPr lang="en-US" sz="100" dirty="0">
                <a:solidFill>
                  <a:srgbClr val="FFFFFF">
                    <a:alpha val="0"/>
                  </a:srgbClr>
                </a:solidFill>
              </a:rPr>
              <a:t>overall_0_131468226384557565 columns_1_131468226384557565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FA1A2A-9AB4-7940-9AD9-D254A968D4F6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6700" y="2052439"/>
            <a:ext cx="4952856" cy="4736064"/>
          </a:xfrm>
          <a:prstGeom prst="rect">
            <a:avLst/>
          </a:prstGeom>
        </p:spPr>
      </p:pic>
      <p:pic>
        <p:nvPicPr>
          <p:cNvPr id="11" name="Picture 10" descr="NAB logo">
            <a:extLst>
              <a:ext uri="{FF2B5EF4-FFF2-40B4-BE49-F238E27FC236}">
                <a16:creationId xmlns:a16="http://schemas.microsoft.com/office/drawing/2014/main" id="{2765274F-5601-D541-B46D-6B33468A9C4B}"/>
              </a:ext>
            </a:extLst>
          </p:cNvPr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9686" y="217149"/>
            <a:ext cx="864000" cy="126759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288925" y="7140036"/>
            <a:ext cx="8553450" cy="282575"/>
          </a:xfrm>
        </p:spPr>
        <p:txBody>
          <a:bodyPr/>
          <a:lstStyle>
            <a:lvl1pPr marL="0" indent="0">
              <a:buFontTx/>
              <a:buNone/>
              <a:defRPr sz="1200" baseline="0"/>
            </a:lvl1pPr>
            <a:lvl2pPr marL="158733" indent="0">
              <a:buFontTx/>
              <a:buNone/>
              <a:defRPr/>
            </a:lvl2pPr>
            <a:lvl3pPr marL="317466" indent="0">
              <a:buFontTx/>
              <a:buNone/>
              <a:defRPr/>
            </a:lvl3pPr>
            <a:lvl4pPr marL="469238" indent="0">
              <a:buFontTx/>
              <a:buNone/>
              <a:defRPr/>
            </a:lvl4pPr>
            <a:lvl5pPr marL="627970" indent="0">
              <a:buFontTx/>
              <a:buNone/>
              <a:defRPr/>
            </a:lvl5pPr>
          </a:lstStyle>
          <a:p>
            <a:pPr lvl="0"/>
            <a:r>
              <a:rPr lang="en-US"/>
              <a:t>Author name | Presentation date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081577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526766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>
            <p:custDataLst>
              <p:tags r:id="rId1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 dirty="0">
                <a:solidFill>
                  <a:srgbClr val="FFFFFF">
                    <a:alpha val="0"/>
                  </a:srgbClr>
                </a:solidFill>
                <a:latin typeface="Corpid C1 Light" panose="020B0303040502060204" pitchFamily="34" charset="0"/>
              </a:rPr>
              <a:t>overall_0_132210079158286871 columns_1_132210079158286871 </a:t>
            </a:r>
          </a:p>
        </p:txBody>
      </p:sp>
      <p:sp>
        <p:nvSpPr>
          <p:cNvPr id="4" name="Rectangle 3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0693400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D84DD85-84AE-6441-A3D2-56CF218A985E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78148" y="1597324"/>
            <a:ext cx="4032280" cy="2376264"/>
          </a:xfrm>
        </p:spPr>
        <p:txBody>
          <a:bodyPr/>
          <a:lstStyle>
            <a:lvl1pPr>
              <a:lnSpc>
                <a:spcPts val="3720"/>
              </a:lnSpc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add title</a:t>
            </a:r>
            <a:br>
              <a:rPr lang="en-GB"/>
            </a:br>
            <a:r>
              <a:rPr lang="en-GB"/>
              <a:t>on one line or two</a:t>
            </a:r>
            <a:endParaRPr lang="en-AU"/>
          </a:p>
        </p:txBody>
      </p:sp>
      <p:pic>
        <p:nvPicPr>
          <p:cNvPr id="15" name="Picture Placeholder 5" descr="A picture containing toy, airplane&#10;&#10;Description automatically generated">
            <a:extLst>
              <a:ext uri="{FF2B5EF4-FFF2-40B4-BE49-F238E27FC236}">
                <a16:creationId xmlns:a16="http://schemas.microsoft.com/office/drawing/2014/main" id="{1AC9D3DD-A2E3-0349-B1C7-0214CE4504C3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174" y="0"/>
            <a:ext cx="7274226" cy="7561263"/>
          </a:xfrm>
          <a:custGeom>
            <a:avLst/>
            <a:gdLst>
              <a:gd name="connsiteX0" fmla="*/ 2460978 w 7274226"/>
              <a:gd name="connsiteY0" fmla="*/ 0 h 7561263"/>
              <a:gd name="connsiteX1" fmla="*/ 7274226 w 7274226"/>
              <a:gd name="connsiteY1" fmla="*/ 0 h 7561263"/>
              <a:gd name="connsiteX2" fmla="*/ 7274226 w 7274226"/>
              <a:gd name="connsiteY2" fmla="*/ 7561263 h 7561263"/>
              <a:gd name="connsiteX3" fmla="*/ 0 w 7274226"/>
              <a:gd name="connsiteY3" fmla="*/ 7561263 h 7561263"/>
              <a:gd name="connsiteX4" fmla="*/ 2460978 w 7274226"/>
              <a:gd name="connsiteY4" fmla="*/ 0 h 756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4226" h="7561263">
                <a:moveTo>
                  <a:pt x="2460978" y="0"/>
                </a:moveTo>
                <a:lnTo>
                  <a:pt x="7274226" y="0"/>
                </a:lnTo>
                <a:lnTo>
                  <a:pt x="7274226" y="7561263"/>
                </a:lnTo>
                <a:lnTo>
                  <a:pt x="0" y="7561263"/>
                </a:lnTo>
                <a:lnTo>
                  <a:pt x="2460978" y="0"/>
                </a:lnTo>
                <a:close/>
              </a:path>
            </a:pathLst>
          </a:custGeom>
        </p:spPr>
      </p:pic>
      <p:sp>
        <p:nvSpPr>
          <p:cNvPr id="6" name="Text Placeholder 5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377825" y="4673600"/>
            <a:ext cx="2936875" cy="2557463"/>
          </a:xfrm>
        </p:spPr>
        <p:txBody>
          <a:bodyPr wrap="none" lIns="0" tIns="0" rIns="0" bIns="0" anchor="ctr" anchorCtr="0">
            <a:normAutofit/>
          </a:bodyPr>
          <a:lstStyle>
            <a:lvl1pPr marL="0" indent="0">
              <a:buFontTx/>
              <a:buNone/>
              <a:defRPr sz="16700" baseline="0">
                <a:latin typeface="+mj-lt"/>
              </a:defRPr>
            </a:lvl1pPr>
            <a:lvl2pPr>
              <a:defRPr sz="17000">
                <a:latin typeface="+mj-lt"/>
              </a:defRPr>
            </a:lvl2pPr>
            <a:lvl3pPr>
              <a:defRPr sz="17000">
                <a:latin typeface="+mj-lt"/>
              </a:defRPr>
            </a:lvl3pPr>
            <a:lvl4pPr>
              <a:defRPr sz="17000">
                <a:latin typeface="+mj-lt"/>
              </a:defRPr>
            </a:lvl4pPr>
            <a:lvl5pPr>
              <a:defRPr sz="17000">
                <a:latin typeface="+mj-lt"/>
              </a:defRPr>
            </a:lvl5pPr>
          </a:lstStyle>
          <a:p>
            <a:pPr lvl="0"/>
            <a:r>
              <a:rPr lang="en-US"/>
              <a:t>#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452481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bullets squa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rpid C1 Regular"/>
                <a:ea typeface="+mn-ea"/>
                <a:cs typeface="Arial"/>
              </a:rPr>
              <a:t>overall_0_132158346389722912 columns_1_132158346389722912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292100" y="1517650"/>
            <a:ext cx="10107613" cy="5162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10257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 dirty="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9722498" y="6652726"/>
            <a:ext cx="961571" cy="89920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7400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 dirty="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272700" y="7231063"/>
            <a:ext cx="203162" cy="18998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7140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no logo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 dirty="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</p:spTree>
    <p:extLst>
      <p:ext uri="{BB962C8B-B14F-4D97-AF65-F5344CB8AC3E}">
        <p14:creationId xmlns:p14="http://schemas.microsoft.com/office/powerpoint/2010/main" val="14890569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04028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5.xml"/><Relationship Id="rId18" Type="http://schemas.openxmlformats.org/officeDocument/2006/relationships/tags" Target="../tags/tag10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17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7.xml"/><Relationship Id="rId10" Type="http://schemas.openxmlformats.org/officeDocument/2006/relationships/tags" Target="../tags/tag2.xml"/><Relationship Id="rId19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tfpConfiguration" hidden="1"/>
          <p:cNvSpPr txBox="1"/>
          <p:nvPr userDrawn="1">
            <p:custDataLst>
              <p:tags r:id="rId10"/>
            </p:custDataLst>
          </p:nvPr>
        </p:nvSpPr>
        <p:spPr bwMode="hidden">
          <a:xfrm>
            <a:off x="0" y="0"/>
            <a:ext cx="31575" cy="3969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&lt;btfp&gt;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&lt;!-- Instructions for the &lt;template&gt; tag: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 Keep "version" and "type" options unchanged.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 Set "name" option to the client name that should appear on the client color section. 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 Set "pageSize" to the paper size you are setting this slide master up on. Valid values are: "widescreen" (which equals 16:9), "4_3", "a4" and "letter". Observe capitalization! --&gt;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&lt;template version="2.0.14" type="unbranded" name="NAB Core Custom v2" pageSize="widescreen"&gt;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&lt;!-- Instructions for &lt;settings&gt; tag: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   In each sub-tag set the hex code of the RGB color you wish to use for the standard elements when they are created on this slide master.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   If the value is missing or invalid, default colors will be used. --&gt;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&lt;settings&gt;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&lt;runningAgendaBackColorLeft&gt;#000000&lt;/runningAgendaBackColorLeft&gt;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&lt;runningAgendaBackColorRight&gt;#D0D0D0&lt;/runningAgendaBackColorRight&gt;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&lt;runningAgendaTextColorLeft&gt;#FFFFFF&lt;/runningAgendaTextColorLeft&gt;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&lt;runningAgendaTextColorRight&gt;#000000&lt;/runningAgendaTextColorRight&gt;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&lt;columnHeaderLineColor&gt;#000000&lt;/columnHeaderLineColor&gt;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&lt;columnHeaderTextColor&gt;#000000&lt;/columnHeaderTextColor&gt;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&lt;rowHeaderLineColor&gt;#000000&lt;/rowHeaderLineColor&gt;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&lt;rowHeaderTextColor&gt;#000000&lt;/rowHeaderTextColor&gt;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&lt;bainArrowLineColor&gt;#FF0000&lt;/bainArrowLineColor&gt;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&lt;bainArrowTextColor&gt;#FF0000&lt;/bainArrowTextColor&gt;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&lt;percentageCircleFullCircleColor&gt;#D0D0D0&lt;/percentageCircleFullCircleColor&gt;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&lt;percentageCircleTextHighlightColor&gt;#FF0000&lt;/percentageCircleTextHighlightColor&gt;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&lt;statusStickerColor&gt;#000000&lt;/statusStickerColor&gt;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&lt;calloutBackColor&gt;#FFFFFF&lt;/calloutBackColor&gt;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&lt;calloutTextLineColor&gt;#FF0000&lt;/calloutTextLineColor&gt;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&lt;numberBubbleBackColor&gt;#FFFFFF&lt;/numberBubbleBackColor&gt;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&lt;numberBubbleTextLineColor&gt;#FF0000&lt;/numberBubbleTextLineColor&gt;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&lt;valueChainTextLineColor&gt;#000000&lt;/valueChainTextLineColor&gt;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&lt;agendaHighlightColor&gt;#FF0000&lt;/agendaHighlightColor&gt;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&lt;!-- The &lt;tableAccentNumber&gt; defines which table layout from the "Light Style 1" row should be applied for newly created tables. 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     Valid values are 0, 1, 2, 3, 4, 5, and 6 - representing the layouts on the Table Layout drop-down from left to right. 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     The highlight colors used in those table layouts link to the Theme color palette, they cannot be specified here. --&gt;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&lt;tableAccentNumber&gt;2&lt;/tableAccentNumber&gt;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&lt;!-- The &lt;statusStickerRunningAgendaFontSize&gt; tag determines what font size should be applied to newly created status stickers and running agendas. 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     Valid values are integer numbers. If the option is not present or not valid, the default is used. --&gt;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&lt;statusStickerRunningAgendaFontSize&gt;12&lt;/statusStickerRunningAgendaFontSize&gt;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&lt;!-- The &lt;columnSpacing&gt; tag determines the width of the spacing between columns in pt.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     Valid values are integer numbers, min. 28, max. 85 (~1-3cm). If the option is not present or not valid, the default is used. --&gt;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&lt;columnSpacing&gt;42&lt;/columnSpacing&gt;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&lt;/settings&gt;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&lt;!-- Instructions for &lt;colors&gt; tag: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   Use any number of &lt;color&gt;...&lt;/color&gt; lines. Each line creates a client color on the client color palette in the order they appear here.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   The client color hex code goes between the &lt;color&gt; and &lt;/color&gt; tags.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   The &lt;color&gt; tag may have the option "contrastingTextColor". If it is set to a valid RGB hex code then that color will be used for text if the user applies the client color to fill a shape. 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   Hence, contrastingTextColor usually is white (#FFFFFF), black (#000000) or another dark color. --&gt;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&lt;colors&gt;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contrastingTextColor="#000000"&gt;#FFFFFF&lt;/color&gt;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contrastingTextColor="#FFFFFF"&gt;#000000&lt;/color&gt;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contrastingTextColor="#FFFFFF"&gt;#FF0000&lt;/color&gt;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contrastingTextColor="#000000"&gt;#D0D0D0&lt;/color&gt;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contrastingTextColor="#FFFFFF"&gt;#878787&lt;/color&gt;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contrastingTextColor="#FFFFFF"&gt;#B2B2B2&lt;/color&gt;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contrastingTextColor="#FFFFFF"&gt;#575757&lt;/color&gt;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contrastingTextColor="#FFFFFF"&gt;#152773&lt;/color&gt;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contrastingTextColor="#FFFFFF"&gt;#572381&lt;/color&gt;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contrastingTextColor="#FFFFFF"&gt;#771C7F&lt;/color&gt;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contrastingTextColor="#FFFFFF"&gt;#A92582&lt;/color&gt;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contrastingTextColor="#FFFFFF"&gt;#1E5AA3&lt;/color&gt;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contrastingTextColor="#FFFFFF"&gt;#6FB2DE&lt;/color&gt;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contrastingTextColor="#000000"&gt;#AACFE4&lt;/color&gt;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contrastingTextColor="#FFFFFF"&gt;#A4B123&lt;/color&gt;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contrastingTextColor="#000000"&gt;#C9CB00&lt;/color&gt;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contrastingTextColor="#000000"&gt;#F1EB82&lt;/color&gt;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contrastingTextColor="#FFFFFF"&gt;#E9600E&lt;/color&gt;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contrastingTextColor="#FFFFFF"&gt;#F08A16&lt;/color&gt;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contrastingTextColor="#000000"&gt;#FCD59A&lt;/color&gt;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contrastingTextColor="#FFFFFF"&gt;#E7B600&lt;/color&gt;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contrastingTextColor="#000000"&gt;#F7B000&lt;/color&gt;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  &lt;color contrastingTextColor="#000000"&gt;#FFDB7B&lt;/color&gt;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  &lt;/colors&gt;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&lt;/template&gt;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  &lt;!--BTFPCONFIGURATION:3C627466703E0D0A20203C212D2D20496E737472756374696F6E7320666F7220746865203C74656D706C6174653E207461673A0D0A202020202020204B656570202276657273696F6E2220616E6420227479706522206F7074696F6E7320756E6368616E6765642E0D0A2020202020202053657420226E616D6522206F7074696F6E20746F2074686520636C69656E74206E616D6520746861742073686F756C6420617070656172206F6E2074686520636C69656E7420636F6C6F722073656374696F6E2E200D0A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E414220436F726520437573746F6D20763222207061676553697A653D227769646573637265656E223E0D0A202020203C212D2D20496E737472756374696F6E7320666F72203C73657474696E67733E207461673A0D0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0D0A2020202020202020204966207468652076616C7565206973206D697373696E67206F7220696E76616C69642C2064656661756C7420636F6C6F72732077696C6C20626520757365642E202D2D3E0D0A202020203C73657474696E67733E0D0A2020202020203C72756E6E696E674167656E64614261636B436F6C6F724C6566743E233030303030303C2F72756E6E696E674167656E64614261636B436F6C6F724C6566743E0D0A2020202020203C72756E6E696E674167656E64614261636B436F6C6F7252696768743E234430443044303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233030303030303C2F636F6C756D6E4865616465724C696E65436F6C6F723E0D0A2020202020203C636F6C756D6E48656164657254657874436F6C6F723E233030303030303C2F636F6C756D6E48656164657254657874436F6C6F723E0D0A2020202020203C726F774865616465724C696E65436F6C6F723E233030303030303C2F726F774865616465724C696E65436F6C6F723E0D0A2020202020203C726F7748656164657254657874436F6C6F723E233030303030303C2F726F7748656164657254657874436F6C6F723E0D0A2020202020203C636F6E636C7573696F6E4172726F774C696E65436F6C6F723E234646303030303C2F636F6E636C7573696F6E4172726F774C696E65436F6C6F723E0D0A2020202020203C636F6E636C7573696F6E4172726F7754657874436F6C6F723E234646303030303C2F636F6E636C7573696F6E4172726F7754657874436F6C6F723E0D0A2020202020203C70657263656E74616765436972636C6546756C6C436972636C65436F6C6F723E234430443044303C2F70657263656E74616765436972636C6546756C6C436972636C65436F6C6F723E0D0A2020202020203C70657263656E74616765436972636C6554657874486967686C69676874436F6C6F723E234646303030303C2F70657263656E74616765436972636C6554657874486967686C69676874436F6C6F723E0D0A2020202020203C737461747573537469636B6572436F6C6F723E233030303030303C2F737461747573537469636B6572436F6C6F723E0D0A2020202020203C63616C6C6F75744261636B436F6C6F723E234646464646463C2F63616C6C6F75744261636B436F6C6F723E0D0A2020202020203C63616C6C6F7574546578744C696E65436F6C6F723E234646303030303C2F63616C6C6F7574546578744C696E65436F6C6F723E0D0A2020202020203C6E756D626572427562626C654261636B436F6C6F723E234646464646463C2F6E756D626572427562626C654261636B436F6C6F723E0D0A2020202020203C6E756D626572427562626C65546578744C696E65436F6C6F723E234646303030303C2F6E756D626572427562626C65546578744C696E65436F6C6F723E0D0A2020202020203C76616C7565436861696E546578744C696E65436F6C6F723E233030303030303C2F76616C7565436861696E546578744C696E65436F6C6F723E0D0A2020202020203C6167656E6461486967686C69676874436F6C6F723E234646303030303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200D0A202020202020202020202056616C69642076616C7565732061726520302C20312C20322C20332C20342C20352C20616E642036202D20726570726573656E74696E6720746865206C61796F757473206F6E20746865205461626C65204C61796F75742064726F702D646F776E2066726F6D206C65667420746F2072696768742E200D0A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200D0A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0D0A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0D0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0D0A20202020202020202054686520636C69656E7420636F6C6F722068657820636F646520676F6573206265747765656E20746865203C636F6C6F723E20616E64203C2F636F6C6F723E20746167732E0D0A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200D0A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2223303030303030223E234646464646463C2F636F6C6F723E0D0A2020202020203C636F6C6F7220636F6E7472617374696E6754657874436F6C6F723D2223464646464646223E233030303030303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234646303030303C2F636F6C6F723E0D0A2020202020203C636F6C6F7220636F6E7472617374696E6754657874436F6C6F723D2223303030303030223E234430443044303C2F636F6C6F723E0D0A2020202020203C636F6C6F7220636F6E7472617374696E6754657874436F6C6F723D2223464646464646223E233837383738373C2F636F6C6F723E0D0A2020202020203C636F6C6F7220636F6E7472617374696E6754657874436F6C6F723D2223464646464646223E234232423242323C2F636F6C6F723E0D0A2020202020203C636F6C6F7220636F6E7472617374696E6754657874436F6C6F723D2223464646464646223E233537353735373C2F636F6C6F723E0D0A2020202020203C636F6C6F7220636F6E7472617374696E6754657874436F6C6F723D2223464646464646223E233135323737333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233537323338313C2F636F6C6F723E0D0A2020202020203C636F6C6F7220636F6E7472617374696E6754657874436F6C6F723D2223464646464646223E233737314337463C2F636F6C6F723E0D0A2020202020203C636F6C6F7220636F6E7472617374696E6754657874436F6C6F723D2223464646464646223E234139323538323C2F636F6C6F723E0D0A2020202020203C636F6C6F7220636F6E7472617374696E6754657874436F6C6F723D2223464646464646223E233145354141333C2F636F6C6F723E0D0A2020202020203C636F6C6F7220636F6E7472617374696E6754657874436F6C6F723D2223464646464646223E233646423244453C2F636F6C6F723E0D0A2020202020203C636F6C6F7220636F6E7472617374696E6754657874436F6C6F723D2223303030303030223E234141434645343C2F636F6C6F723E0D0A2020202020203C636F6C6F7220636F6E7472617374696E6754657874436F6C6F723D2223464646464646223E234134423132333C2F636F6C6F723E0D0A2020202020203C636F6C6F7220636F6E7472617374696E6754657874436F6C6F723D2223303030303030223E234339434230303C2F636F6C6F723E0D0A2020202020203C636F6C6F7220636F6E7472617374696E6754657874436F6C6F723D2223303030303030223E234631454238323C2F636F6C6F723E0D0A2020202020203C636F6C6F7220636F6E7472617374696E6754657874436F6C6F723D2223464646464646223E234539363030453C2F636F6C6F723E0D0A2020202020203C636F6C6F7220636F6E7472617374696E6754657874436F6C6F723D2223464646464646223E234630384131363C2F636F6C6F723E0D0A2020202020203C636F6C6F7220636F6E7472617374696E6754657874436F6C6F723D2223303030303030223E234643443539413C2F636F6C6F723E0D0A2020202020203C636F6C6F7220636F6E7472617374696E6754657874436F6C6F723D2223464646464646223E234537423630303C2F636F6C6F723E0D0A2020202020203C636F6C6F7220636F6E7472617374696E6754657874436F6C6F723D2223303030303030223E234637423030303C2F636F6C6F723E0D0A2020202020203C636F6C6F7220636F6E7472617374696E6754657874436F6C6F723D2223303030303030223E234646444237423C2F636F6C6F723E0D0A202020203C2F636F6C6F72733E0D0A20203C2F74656D706C6174653E0D0A3C2F627466703E--&gt;</a:t>
            </a:r>
          </a:p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&lt;/btfp&gt;</a:t>
            </a:r>
          </a:p>
        </p:txBody>
      </p:sp>
      <p:sp>
        <p:nvSpPr>
          <p:cNvPr id="8" name="CreatedFooter"/>
          <p:cNvSpPr/>
          <p:nvPr userDrawn="1">
            <p:custDataLst>
              <p:tags r:id="rId11"/>
            </p:custDataLst>
          </p:nvPr>
        </p:nvSpPr>
        <p:spPr>
          <a:xfrm>
            <a:off x="6370471" y="7344497"/>
            <a:ext cx="1877421" cy="144686"/>
          </a:xfrm>
          <a:prstGeom prst="rect">
            <a:avLst/>
          </a:prstGeom>
        </p:spPr>
        <p:txBody>
          <a:bodyPr wrap="square" lIns="31575" tIns="31575" rIns="31575" bIns="31575">
            <a:spAutoFit/>
          </a:bodyPr>
          <a:lstStyle/>
          <a:p>
            <a:pPr marL="0" indent="0">
              <a:buNone/>
            </a:pPr>
            <a:r>
              <a:rPr lang="en-GB" sz="526" dirty="0">
                <a:solidFill>
                  <a:srgbClr val="FFFFFF"/>
                </a:solidFill>
              </a:rPr>
              <a:t>200428 Role Purpose Statements_v12</a:t>
            </a:r>
          </a:p>
        </p:txBody>
      </p:sp>
      <p:sp>
        <p:nvSpPr>
          <p:cNvPr id="7" name="OfficeCode"/>
          <p:cNvSpPr/>
          <p:nvPr userDrawn="1">
            <p:custDataLst>
              <p:tags r:id="rId12"/>
            </p:custDataLst>
          </p:nvPr>
        </p:nvSpPr>
        <p:spPr>
          <a:xfrm>
            <a:off x="5896562" y="7344497"/>
            <a:ext cx="473912" cy="144686"/>
          </a:xfrm>
          <a:prstGeom prst="rect">
            <a:avLst/>
          </a:prstGeom>
        </p:spPr>
        <p:txBody>
          <a:bodyPr wrap="square" lIns="31575" tIns="31575" rIns="31575" bIns="31575">
            <a:spAutoFit/>
          </a:bodyPr>
          <a:lstStyle/>
          <a:p>
            <a:pPr marL="0" indent="0">
              <a:buNone/>
            </a:pPr>
            <a:r>
              <a:rPr lang="en-GB" sz="526" dirty="0">
                <a:solidFill>
                  <a:srgbClr val="FFFFFF"/>
                </a:solidFill>
              </a:rPr>
              <a:t>MEL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293328" y="1517506"/>
            <a:ext cx="10106283" cy="519458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293791" y="165378"/>
            <a:ext cx="10105820" cy="966588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pPr lvl="0" algn="l" defTabSz="1042988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4" name="btfpLayoutConfig" hidden="1"/>
          <p:cNvSpPr txBox="1"/>
          <p:nvPr userDrawn="1">
            <p:custDataLst>
              <p:tags r:id="rId15"/>
            </p:custDataLst>
          </p:nvPr>
        </p:nvSpPr>
        <p:spPr>
          <a:xfrm>
            <a:off x="11139" y="14002"/>
            <a:ext cx="602376" cy="79156"/>
          </a:xfrm>
          <a:prstGeom prst="rect">
            <a:avLst/>
          </a:prstGeom>
          <a:noFill/>
        </p:spPr>
        <p:txBody>
          <a:bodyPr vert="horz" wrap="none" lIns="31575" tIns="31575" rIns="31575" bIns="31575" rtlCol="0">
            <a:spAutoFit/>
          </a:bodyPr>
          <a:lstStyle/>
          <a:p>
            <a:r>
              <a:rPr lang="en-US" sz="100" dirty="0">
                <a:solidFill>
                  <a:srgbClr val="FFFFFF">
                    <a:alpha val="0"/>
                  </a:srgbClr>
                </a:solidFill>
              </a:rPr>
              <a:t>overall_0_131468204519021135 columns_1_131468204519021135 </a:t>
            </a:r>
          </a:p>
        </p:txBody>
      </p:sp>
      <p:sp>
        <p:nvSpPr>
          <p:cNvPr id="15" name="Line 4"/>
          <p:cNvSpPr>
            <a:spLocks noChangeShapeType="1"/>
          </p:cNvSpPr>
          <p:nvPr userDrawn="1">
            <p:custDataLst>
              <p:tags r:id="rId16"/>
            </p:custDataLst>
          </p:nvPr>
        </p:nvSpPr>
        <p:spPr bwMode="auto">
          <a:xfrm>
            <a:off x="293688" y="1041400"/>
            <a:ext cx="101044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pid C1 Regular" pitchFamily="34" charset="0"/>
              <a:ea typeface="+mn-ea"/>
              <a:cs typeface="Arial"/>
            </a:endParaRPr>
          </a:p>
        </p:txBody>
      </p:sp>
      <p:pic>
        <p:nvPicPr>
          <p:cNvPr id="16" name="Picture 15" descr="NAB logo"/>
          <p:cNvPicPr>
            <a:picLocks noChangeAspect="1"/>
          </p:cNvPicPr>
          <p:nvPr userDrawn="1">
            <p:custDataLst>
              <p:tags r:id="rId17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0038" y="6772437"/>
            <a:ext cx="439200" cy="644363"/>
          </a:xfrm>
          <a:prstGeom prst="rect">
            <a:avLst/>
          </a:prstGeom>
        </p:spPr>
      </p:pic>
      <p:sp>
        <p:nvSpPr>
          <p:cNvPr id="19" name="SlideNumber"/>
          <p:cNvSpPr/>
          <p:nvPr userDrawn="1">
            <p:custDataLst>
              <p:tags r:id="rId18"/>
            </p:custDataLst>
          </p:nvPr>
        </p:nvSpPr>
        <p:spPr bwMode="gray">
          <a:xfrm>
            <a:off x="266541" y="7338697"/>
            <a:ext cx="150682" cy="13849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spAutoFit/>
          </a:bodyPr>
          <a:lstStyle/>
          <a:p>
            <a:pPr marL="0" indent="0" algn="r" defTabSz="711200" rtl="0" eaLnBrk="1" latinLnBrk="0" hangingPunct="1">
              <a:spcBef>
                <a:spcPct val="0"/>
              </a:spcBef>
              <a:buNone/>
            </a:pPr>
            <a:fld id="{BB69BBE8-4DB2-4642-B003-B220ACD5A2FD}" type="slidenum">
              <a:rPr lang="en-US" sz="900" b="0" baseline="0" smtClean="0">
                <a:solidFill>
                  <a:schemeClr val="tx1"/>
                </a:solidFill>
                <a:latin typeface="+mn-lt"/>
              </a:rPr>
              <a:pPr marL="0" indent="0" algn="r" defTabSz="711200" rtl="0" eaLnBrk="1" latinLnBrk="0" hangingPunct="1">
                <a:spcBef>
                  <a:spcPct val="0"/>
                </a:spcBef>
                <a:buNone/>
              </a:pPr>
              <a:t>‹#›</a:t>
            </a:fld>
            <a:endParaRPr lang="fr-FR" sz="9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257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</p:sldLayoutIdLst>
  <p:transition/>
  <p:txStyles>
    <p:titleStyle>
      <a:lvl1pPr algn="l" defTabSz="623794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all" baseline="0">
          <a:solidFill>
            <a:schemeClr val="accent1"/>
          </a:solidFill>
          <a:latin typeface="NAB Impact" panose="02010608060202020104" pitchFamily="2" charset="0"/>
          <a:ea typeface="+mj-ea"/>
          <a:cs typeface="+mj-cs"/>
        </a:defRPr>
      </a:lvl1pPr>
    </p:titleStyle>
    <p:bodyStyle>
      <a:lvl1pPr marL="158733" indent="-158733" algn="l" defTabSz="801980" rtl="0" eaLnBrk="1" latinLnBrk="0" hangingPunct="1">
        <a:lnSpc>
          <a:spcPct val="100000"/>
        </a:lnSpc>
        <a:spcBef>
          <a:spcPts val="1053"/>
        </a:spcBef>
        <a:buFont typeface="Wingdings" panose="05000000000000000000" pitchFamily="2" charset="2"/>
        <a:buChar char="§"/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17466" indent="-158733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469238" indent="-151772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627971" indent="-158733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788096" indent="-160126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2205445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43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42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41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55948" indent="-155948" algn="l" defTabSz="623794" rtl="0" eaLnBrk="1" latinLnBrk="0" hangingPunct="1">
        <a:spcBef>
          <a:spcPts val="1053"/>
        </a:spcBef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11897" indent="-155948" algn="l" defTabSz="623794" rtl="0" eaLnBrk="1" latinLnBrk="0" hangingPunct="1">
        <a:spcBef>
          <a:spcPts val="526"/>
        </a:spcBef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467845" indent="-155948" algn="l" defTabSz="623794" rtl="0" eaLnBrk="1" latinLnBrk="0" hangingPunct="1">
        <a:spcBef>
          <a:spcPts val="526"/>
        </a:spcBef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623794" indent="-155948" algn="l" defTabSz="623794" rtl="0" eaLnBrk="1" latinLnBrk="0" hangingPunct="1">
        <a:spcBef>
          <a:spcPts val="526"/>
        </a:spcBef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779742" indent="-155948" algn="l" defTabSz="623794" rtl="0" eaLnBrk="1" latinLnBrk="0" hangingPunct="1">
        <a:spcBef>
          <a:spcPts val="526"/>
        </a:spcBef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935690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6pPr>
      <a:lvl7pPr marL="1091639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7pPr>
      <a:lvl8pPr marL="1247587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8pPr>
      <a:lvl9pPr marL="1403535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1" userDrawn="1">
          <p15:clr>
            <a:srgbClr val="D1D1D1"/>
          </p15:clr>
        </p15:guide>
        <p15:guide id="2" pos="185" userDrawn="1">
          <p15:clr>
            <a:srgbClr val="D1D1D1"/>
          </p15:clr>
        </p15:guide>
        <p15:guide id="4" orient="horz" pos="956" userDrawn="1">
          <p15:clr>
            <a:srgbClr val="D1D1D1"/>
          </p15:clr>
        </p15:guide>
        <p15:guide id="7" orient="horz" pos="4547" userDrawn="1">
          <p15:clr>
            <a:srgbClr val="D1D1D1"/>
          </p15:clr>
        </p15:guide>
        <p15:guide id="8" pos="6551" userDrawn="1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3791" y="165378"/>
            <a:ext cx="10105820" cy="339719"/>
          </a:xfrm>
        </p:spPr>
        <p:txBody>
          <a:bodyPr/>
          <a:lstStyle/>
          <a:p>
            <a:r>
              <a:rPr lang="en-AU" sz="2000" dirty="0"/>
              <a:t>Role purpose statement </a:t>
            </a:r>
          </a:p>
        </p:txBody>
      </p:sp>
      <p:sp>
        <p:nvSpPr>
          <p:cNvPr id="3" name="btfpLayoutConfig" hidden="1"/>
          <p:cNvSpPr txBox="1"/>
          <p:nvPr>
            <p:custDataLst>
              <p:tags r:id="rId2"/>
            </p:custDataLst>
          </p:nvPr>
        </p:nvSpPr>
        <p:spPr bwMode="gray">
          <a:xfrm>
            <a:off x="12700" y="12700"/>
            <a:ext cx="726728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rpid C1 Light"/>
                <a:cs typeface="Arial"/>
              </a:rPr>
              <a:t>overall_0_132301825390820478 columns_1_132301865183776965 9_1_132301823146380162 43_1_132301834520744357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3C88412-7579-4610-807F-27B1EBC90119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21955580"/>
              </p:ext>
            </p:extLst>
          </p:nvPr>
        </p:nvGraphicFramePr>
        <p:xfrm>
          <a:off x="290411" y="578757"/>
          <a:ext cx="10109200" cy="85348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2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1564">
                  <a:extLst>
                    <a:ext uri="{9D8B030D-6E8A-4147-A177-3AD203B41FA5}">
                      <a16:colId xmlns:a16="http://schemas.microsoft.com/office/drawing/2014/main" val="1901469753"/>
                    </a:ext>
                  </a:extLst>
                </a:gridCol>
                <a:gridCol w="2665476">
                  <a:extLst>
                    <a:ext uri="{9D8B030D-6E8A-4147-A177-3AD203B41FA5}">
                      <a16:colId xmlns:a16="http://schemas.microsoft.com/office/drawing/2014/main" val="1383526670"/>
                    </a:ext>
                  </a:extLst>
                </a:gridCol>
              </a:tblGrid>
              <a:tr h="166592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endParaRPr lang="en-GB" sz="6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Reports to Victor Meagher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AU" sz="65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56419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Division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Grade</a:t>
                      </a:r>
                      <a:endParaRPr lang="en-AU" sz="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405909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Analyst, Fraud Prevention &amp; Detection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Crime Risk Mitigation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AU" sz="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313842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reports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of organisation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Budget</a:t>
                      </a:r>
                      <a:endParaRPr lang="en-AU" sz="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086309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  <a:ea typeface="+mn-ea"/>
                          <a:cs typeface="+mn-cs"/>
                        </a:rPr>
                        <a:t>Head count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kumimoji="0" lang="en-GB" sz="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  <a:ea typeface="+mn-ea"/>
                          <a:cs typeface="+mn-cs"/>
                        </a:rPr>
                        <a:t>$k</a:t>
                      </a:r>
                      <a:endParaRPr lang="en-AU" sz="600" i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48942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GB" sz="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Capabilities,</a:t>
                      </a:r>
                      <a:r>
                        <a:rPr lang="en-GB" sz="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Experience &amp; Qualification Requirements </a:t>
                      </a:r>
                      <a:endParaRPr lang="en-GB" sz="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4748">
                <a:tc rowSpan="2">
                  <a:txBody>
                    <a:bodyPr/>
                    <a:lstStyle/>
                    <a:p>
                      <a:pPr marL="0" marR="0" lvl="0" indent="0" algn="l" defTabSz="623794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purpose of this role is to Perform analysis into large datasets to extract meaningful insights and trends related to fraud and investigations for Group Investigations &amp; Fraud. </a:t>
                      </a:r>
                    </a:p>
                    <a:p>
                      <a:pPr marL="0" marR="0" lvl="0" indent="0" algn="l" defTabSz="623794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a  member of the Fraud Prevention &amp; Detection team, you will have the ability to proactively problem solve and identify opportunities to provide intelligence to the investigation's teams. </a:t>
                      </a:r>
                    </a:p>
                    <a:p>
                      <a:pPr marL="0" marR="0" lvl="0" indent="0" algn="l" defTabSz="623794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role supports the delivery of strategic &amp; operational plans across all aspects of the portfolio including: </a:t>
                      </a:r>
                    </a:p>
                    <a:p>
                      <a:pPr marL="155948" marR="0" lvl="0" indent="-155948" algn="l" defTabSz="623794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Analysis of fraud data.</a:t>
                      </a:r>
                    </a:p>
                    <a:p>
                      <a:pPr marL="155948" marR="0" lvl="0" indent="-155948" algn="l" defTabSz="623794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Solution development and design of daily fraud reporting.</a:t>
                      </a:r>
                    </a:p>
                    <a:p>
                      <a:pPr marL="155948" marR="0" lvl="0" indent="-155948" algn="l" defTabSz="623794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 industry fraud trends to understand the threat landscape. </a:t>
                      </a:r>
                    </a:p>
                    <a:p>
                      <a:pPr marL="155948" marR="0" lvl="0" indent="-155948" algn="l" defTabSz="623794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Intelligence &amp; insight. </a:t>
                      </a:r>
                    </a:p>
                    <a:p>
                      <a:pPr marL="155948" marR="0" lvl="0" indent="-155948" algn="l" defTabSz="623794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Management of fraud information &amp; quality of that information.</a:t>
                      </a:r>
                    </a:p>
                    <a:p>
                      <a:pPr marL="155948" marR="0" lvl="0" indent="-155948" algn="l" defTabSz="623794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 testing &amp; identification of risk events. </a:t>
                      </a: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AU" sz="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AU" sz="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AU" sz="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AU" sz="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AU" sz="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AU" sz="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AU" sz="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AU" sz="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AU" sz="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700" b="0" u="sng" baseline="0" dirty="0">
                          <a:solidFill>
                            <a:schemeClr val="tx1"/>
                          </a:solidFill>
                          <a:effectLst/>
                        </a:rPr>
                        <a:t>Essential capabilities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 analysis into large datasets to extract meaningful insights and trends related to fraud and investigations for Group Investigations &amp; Fraud.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Think outside the square and create innovative solutions and proactively implement fraud prevention initiatives. </a:t>
                      </a:r>
                    </a:p>
                    <a:p>
                      <a:pPr marL="155575" marR="0" lvl="0" indent="-155575" algn="l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lang="en-AU" sz="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Ability to self-manage workload and work with multiple stakeholders. 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Prepare detailed reports and presentations for senior management, summarizing findings, trends, and recommendations.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Proactively query NAB data to identify unknown criminal syndicates, liaising Group Investigations &amp; Fraud for further bank wide investigation.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Proactively prevent fraud whilst keeping the genuine customer front of mind.</a:t>
                      </a:r>
                      <a:endParaRPr lang="en-AU" sz="7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and maintain a reporting schedule and ensure reports/dashboards are delivered within agreed service agreements. </a:t>
                      </a: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Excellent problem solving and analytical skills.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the day-to-day operational business as usual activities, capability and service quality to continuously reduce fraud and improve the customer experience. 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Ability to take a customer driven approach and consistently make decisions with the customer experience front of mind.</a:t>
                      </a: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sound written and visual insights using fraud information to support decision making. </a:t>
                      </a: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an inclusive team that respects the values, experiences, and perspective of others. </a:t>
                      </a: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the ongoing management of fraud information to support the portfolio. </a:t>
                      </a: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Adhere to NAB governance processes and procedures ensuring model assessments, control assessments, compliance learning and risk assessments are conducted ensuring NAB &amp; Customer losses are mitigated. </a:t>
                      </a: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ongoing support and advice </a:t>
                      </a:r>
                      <a:r>
                        <a:rPr lang="en-AU" sz="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NAB’s </a:t>
                      </a: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wider teams including product teams, Financial Crime Risk Mitigation and Group Investigations &amp; Fraud.</a:t>
                      </a:r>
                      <a:endParaRPr lang="en-GB" sz="700" b="0" u="sng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700" b="0" u="sng" baseline="0" dirty="0">
                          <a:solidFill>
                            <a:schemeClr val="tx1"/>
                          </a:solidFill>
                          <a:effectLst/>
                        </a:rPr>
                        <a:t>Other capabilities</a:t>
                      </a:r>
                    </a:p>
                    <a:p>
                      <a:pPr marL="155575" indent="-155575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Proactively manage risk; meet all policy and compliance requirements; perform controls; adhere to process and procedures related to the portfolio; and escalate events, issues, or breaches as they are identified.</a:t>
                      </a:r>
                      <a:endParaRPr lang="en-AU" sz="7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continuous improvement opportunities by streamlining investigations procedure, rules, reporting, and ensure performance is based on value adding information. </a:t>
                      </a: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cross-portfolio collaboration and working together delivering on strategies and plans. </a:t>
                      </a:r>
                    </a:p>
                    <a:p>
                      <a:pPr marL="155575" indent="-155575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the team adheres to internal operating policies relevant to the portfolio.</a:t>
                      </a: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Feedback from stakeholders, people leader and colleagues demonstrating there is confidence in our prevention &amp; detection strategies and capability. </a:t>
                      </a: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 to the delivery of our goals in line with the Group Investigations &amp; Fraud strategy. </a:t>
                      </a: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and proactively drive a continuous learning culture by seeking, sharing, and apply new knowledge and skills to improve individual and organisational performance. </a:t>
                      </a: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700" b="1" u="sng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700" b="0" u="sng" baseline="0" dirty="0">
                          <a:solidFill>
                            <a:schemeClr val="tx1"/>
                          </a:solidFill>
                          <a:effectLst/>
                        </a:rPr>
                        <a:t>Experience</a:t>
                      </a:r>
                    </a:p>
                    <a:p>
                      <a:pPr marL="155575" indent="-155575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one years' experience with exploring the use of large amounts of data (structured &amp; unstructured)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exposure to database analysis, reporting and application programming (including, but not limited to Quantexa, Power BI, SQL, Splunk, Python, R).</a:t>
                      </a:r>
                    </a:p>
                    <a:p>
                      <a:pPr marL="155575" indent="-155575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Demonstrated ability to produce emails and reports </a:t>
                      </a:r>
                      <a:r>
                        <a:rPr lang="en-AU" sz="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designed to inform stakeholders.</a:t>
                      </a:r>
                    </a:p>
                    <a:p>
                      <a:pPr marL="155575" indent="-155575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Analytical and problem-solving skills, with a meticulous attention to detail. </a:t>
                      </a:r>
                      <a:endParaRPr lang="en-AU" sz="7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948" marR="0" lvl="0" indent="-155948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Demonstrated strong verbal and written communication skills and an ability to confidently express ideas or concerns</a:t>
                      </a:r>
                    </a:p>
                    <a:p>
                      <a:pPr marL="155948" marR="0" lvl="0" indent="-155948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Proven experience to follow investigation plans</a:t>
                      </a:r>
                    </a:p>
                    <a:p>
                      <a:pPr marL="155948" marR="0" lvl="0" indent="-155948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Highly motivated with a strong desire to be part of a team and perform at a high standard </a:t>
                      </a: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Sound understanding of fraud data analysis methods, data modelling, data strategies and sound technical experience </a:t>
                      </a:r>
                    </a:p>
                    <a:p>
                      <a:pPr marL="155575" indent="-155575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Proven experience in working with data to translate quantitative and qualitative information to achieve outcomes.</a:t>
                      </a:r>
                    </a:p>
                    <a:p>
                      <a:pPr marL="155948" lvl="0" indent="-155948" algn="l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Exposure in presenting to groups to clearly and succinctly deliver insights, data and advice. </a:t>
                      </a: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700" b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AU" sz="700" b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Beneficial Experience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working in a financial crime detection or credit risk analytics role.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working in a financial institution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graduate qualification or certification in a relevant technical or subject matter field</a:t>
                      </a:r>
                    </a:p>
                    <a:p>
                      <a:pPr marL="155948" marR="0" lvl="0" indent="-155948" algn="l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Proven experience in financial crime and fraud investigations. </a:t>
                      </a:r>
                    </a:p>
                    <a:p>
                      <a:pPr marL="0" indent="0" algn="l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700" b="1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590">
                <a:tc vMerge="1"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600" b="0" u="sng" baseline="0" dirty="0">
                          <a:solidFill>
                            <a:schemeClr val="tx1"/>
                          </a:solidFill>
                          <a:effectLst/>
                        </a:rPr>
                        <a:t>Qualification Requirements</a:t>
                      </a:r>
                      <a:endParaRPr lang="en-GB" sz="60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Tertiary qualified with a Degree in technology, statistics, physics, engineering, mathematics or data scientist-based discipline or a preference to post graduate qualifications</a:t>
                      </a:r>
                      <a:endParaRPr lang="en-US" sz="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65344109"/>
                  </a:ext>
                </a:extLst>
              </a:tr>
              <a:tr h="166592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Decisions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6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Accountabilities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0640238"/>
                  </a:ext>
                </a:extLst>
              </a:tr>
              <a:tr h="1079368">
                <a:tc>
                  <a:txBody>
                    <a:bodyPr/>
                    <a:lstStyle/>
                    <a:p>
                      <a:pPr marL="182245" marR="0" lvl="0" indent="-182245" algn="l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Font typeface="Verdana" panose="020B0604030504040204" pitchFamily="34" charset="0"/>
                        <a:buChar char="•"/>
                      </a:pPr>
                      <a:r>
                        <a:rPr 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Contribute to portfolio decisions, policy and processes.</a:t>
                      </a:r>
                    </a:p>
                    <a:p>
                      <a:pPr marL="182245" marR="0" lvl="0" indent="-182245" algn="l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Font typeface="Verdana" panose="020B0604030504040204" pitchFamily="34" charset="0"/>
                        <a:buChar char="•"/>
                      </a:pPr>
                      <a:r>
                        <a:rPr 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 with resolution of customer concerns, issues, risks, and incidents as they arise. </a:t>
                      </a:r>
                    </a:p>
                    <a:p>
                      <a:pPr marL="182245" marR="0" lvl="0" indent="-182245" algn="l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Font typeface="Verdana" panose="020B0604030504040204" pitchFamily="34" charset="0"/>
                        <a:buChar char="•"/>
                      </a:pPr>
                      <a:r>
                        <a:rPr 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 group investigations &amp; fraud strategic plan.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 engagement with fraud operations teams, Financial Crime Investigations and other stakeholders.</a:t>
                      </a: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and investigate refereed data requests and intelligence requests.</a:t>
                      </a: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Governance ownership and accountability for fraud risks, controls, models and audit items. </a:t>
                      </a: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all work is performed in accordance with the requirements of the health &amp; safety policies procedures &amp; legislation. </a:t>
                      </a: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conform with all relevant internal operating policies &amp; procedures. </a:t>
                      </a: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professional and ethical behaviour in your actions by ensuring compliance with bank standards, internal operating policies and procedures. </a:t>
                      </a:r>
                      <a:endParaRPr lang="en-AU" sz="7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948" lvl="0" indent="-155948" algn="l" defTabSz="623794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har char="•"/>
                      </a:pPr>
                      <a:r>
                        <a:rPr lang="en-AU" sz="7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Demonstrated understanding of fraud threats and shifts in trends within our business.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7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Proactively </a:t>
                      </a: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and investigate fraud, scams, syndicate and mules'</a:t>
                      </a:r>
                      <a:r>
                        <a:rPr lang="en-AU" sz="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disruption techniques.</a:t>
                      </a:r>
                      <a:endParaRPr lang="en-AU" sz="7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948" lvl="0" indent="-155948" algn="l" defTabSz="623794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har char="•"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Contribution to the delivery of goals in-line with the Group Investigations and Fraud strategy.</a:t>
                      </a:r>
                      <a:endParaRPr lang="en-GB" sz="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endParaRPr lang="en-GB" sz="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8567337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Interfaces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Performance Indicators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2959977"/>
                  </a:ext>
                </a:extLst>
              </a:tr>
              <a:tr h="1457837">
                <a:tc>
                  <a:txBody>
                    <a:bodyPr/>
                    <a:lstStyle/>
                    <a:p>
                      <a:pPr marL="155948" marR="0" lvl="0" indent="-155948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Financial Crime Risk Mitigation </a:t>
                      </a:r>
                    </a:p>
                    <a:p>
                      <a:pPr marL="155948" marR="0" lvl="0" indent="-155948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Fraud Technology </a:t>
                      </a:r>
                    </a:p>
                    <a:p>
                      <a:pPr marL="155948" marR="0" lvl="0" indent="-155948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NAB Product teams </a:t>
                      </a:r>
                    </a:p>
                    <a:p>
                      <a:pPr marL="155948" marR="0" lvl="0" indent="-155948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Financial Crime Operation</a:t>
                      </a:r>
                    </a:p>
                    <a:p>
                      <a:pPr marL="155948" marR="0" lvl="0" indent="-155948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Ubank </a:t>
                      </a:r>
                    </a:p>
                    <a:p>
                      <a:pPr marL="155948" marR="0" lvl="0" indent="-155948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external key stakeholders. E.g.: biocatch, quantexa, AFCX, other financial institutions </a:t>
                      </a:r>
                    </a:p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endParaRPr kumimoji="0" lang="en-GB" sz="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rtl="0" fontAlgn="base">
                        <a:buNone/>
                      </a:pPr>
                      <a:endParaRPr lang="en-US" sz="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endParaRPr kumimoji="0" lang="en-GB" sz="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GB" sz="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Demonstrated ability to complete data requests and Intelligence requests by the due date. 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Feedback from stakeholders, people leader and colleagues demonstrates there is a confidence in our prevention/detection capability</a:t>
                      </a:r>
                      <a:endParaRPr lang="en-GB" sz="7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575" marR="0" lvl="0" indent="-155575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Proactively manage risk, meeting all policy and compliance requirements; perform controls; adhere to process and procedures pertinent to role; and escalate events, issues or breaches as they are identified (risk accountability forms part of all roles, as everyone is responsible for managing risk and compliance). </a:t>
                      </a: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779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53609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134.0"/>
  <p:tag name="AS_RELEASE_DATE" val="2017.05.17"/>
  <p:tag name="AS_TITLE" val="Aspose.Slides for .NET 4.0"/>
  <p:tag name="AS_VERSION" val="17.5"/>
  <p:tag name="MEKKOFORMATS" val="&lt;MekkoFormats&gt;&lt;NumberFormat DecimalSeparator=&quot;.&quot; ThousandSeparator=&quot;,&quot; NegativeNumberFormat=&quot;1&quot; /&gt;&lt;Font&gt;&lt;Output_Font_Name Default=&quot;Arial&quot; UsePPTTheme=&quot;True&quot; /&gt;&lt;FarEast_Output_Font_Name Default=&quot;Arial&quot; UsePPTTheme=&quot;True&quot; RotateAndFlipEnabled=&quot;False&quot; /&gt;&lt;/Font&gt;&lt;DateFormat CultureID=&quot;3081&quot; FormatString=&quot;d/MM/yyyy&quot; /&gt;&lt;/MekkoFormats&gt;"/>
  <p:tag name="OFFICE" val="Melbourn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221"/>
  <p:tag name="BAINBULLETSACTIVATED" val="True"/>
  <p:tag name="BAINBULLETSINDENTS" val="1"/>
  <p:tag name="BAINBULLETSLEVELSFINGERPRINT" val="1949116856"/>
  <p:tag name="BAINBULLETSLINESPACING" val="1"/>
  <p:tag name="BTFPBAINBULLETS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4"/>
</p:tagLst>
</file>

<file path=ppt/theme/theme1.xml><?xml version="1.0" encoding="utf-8"?>
<a:theme xmlns:a="http://schemas.openxmlformats.org/drawingml/2006/main" name="NAB Core Custom v2">
  <a:themeElements>
    <a:clrScheme name="NAB Core_Custom">
      <a:dk1>
        <a:srgbClr val="000000"/>
      </a:dk1>
      <a:lt1>
        <a:srgbClr val="FFFFFF"/>
      </a:lt1>
      <a:dk2>
        <a:srgbClr val="9A9AC8"/>
      </a:dk2>
      <a:lt2>
        <a:srgbClr val="444694"/>
      </a:lt2>
      <a:accent1>
        <a:srgbClr val="FF0000"/>
      </a:accent1>
      <a:accent2>
        <a:srgbClr val="000000"/>
      </a:accent2>
      <a:accent3>
        <a:srgbClr val="D0D0D0"/>
      </a:accent3>
      <a:accent4>
        <a:srgbClr val="878787"/>
      </a:accent4>
      <a:accent5>
        <a:srgbClr val="B2B2B2"/>
      </a:accent5>
      <a:accent6>
        <a:srgbClr val="575757"/>
      </a:accent6>
      <a:hlink>
        <a:srgbClr val="000000"/>
      </a:hlink>
      <a:folHlink>
        <a:srgbClr val="000000"/>
      </a:folHlink>
    </a:clrScheme>
    <a:fontScheme name="NAB Core Custom v2">
      <a:majorFont>
        <a:latin typeface="NAB Impact"/>
        <a:ea typeface="Arial"/>
        <a:cs typeface="Arial"/>
      </a:majorFont>
      <a:minorFont>
        <a:latin typeface="Corpid C1 Light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 cap="flat">
          <a:solidFill>
            <a:schemeClr val="tx1"/>
          </a:solidFill>
          <a:miter lim="800000"/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>
          <a:buNone/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AB Core Custom v2.potx" id="{2EA58E5F-0147-46DC-B541-91AA04A90583}" vid="{26A1CF3A-BBC5-46FA-9FB4-F559E2B6D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4E89007284A64F8596D5FA57325BC0" ma:contentTypeVersion="1" ma:contentTypeDescription="Create a new document." ma:contentTypeScope="" ma:versionID="ad56f24c0d9dbedab6a0b5bd5b72942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1f93725f7087a5b061f45bb51e2e5d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0C457D0-F370-4780-ACA3-0179BCC8A8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939694-A491-4032-83DE-37D15FA4A9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94F7AE-7C28-4AE6-9E99-B2A7C2B1664F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886c7485-afd8-429a-8c17-e1a385f9712d"/>
    <ds:schemaRef ds:uri="http://www.w3.org/XML/1998/namespace"/>
    <ds:schemaRef ds:uri="http://purl.org/dc/dcmitype/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NAB Core Custom v2</Template>
  <TotalTime>6480</TotalTime>
  <Words>1113</Words>
  <Application>Microsoft Office PowerPoint</Application>
  <PresentationFormat>Custom</PresentationFormat>
  <Paragraphs>103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Corpid C1 Light</vt:lpstr>
      <vt:lpstr>Corpid C1 Regular</vt:lpstr>
      <vt:lpstr>NAB Impact</vt:lpstr>
      <vt:lpstr>Verdana</vt:lpstr>
      <vt:lpstr>Wingdings</vt:lpstr>
      <vt:lpstr>NAB Core Custom v2</vt:lpstr>
      <vt:lpstr>Role purpose statement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purpose statements</dc:title>
  <dc:creator>Sarah Buxton</dc:creator>
  <cp:lastModifiedBy>Victor Meagher</cp:lastModifiedBy>
  <cp:revision>168</cp:revision>
  <dcterms:created xsi:type="dcterms:W3CDTF">2020-04-28T13:57:14Z</dcterms:created>
  <dcterms:modified xsi:type="dcterms:W3CDTF">2024-09-06T04:21:32Z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0x010100294E89007284A64F8596D5FA57325BC0</vt:lpwstr>
  </property>
  <property fmtid="{D5CDD505-2E9C-101B-9397-08002B2CF9AE}" pid="3" name="MSIP_Label_b00d377c-712a-4212-ac8f-67d0339a635d_Enabled">
    <vt:lpwstr>true</vt:lpwstr>
  </property>
  <property fmtid="{D5CDD505-2E9C-101B-9397-08002B2CF9AE}" pid="4" name="MSIP_Label_b00d377c-712a-4212-ac8f-67d0339a635d_SetDate">
    <vt:lpwstr>2022-05-02T04:16:26Z</vt:lpwstr>
  </property>
  <property fmtid="{D5CDD505-2E9C-101B-9397-08002B2CF9AE}" pid="5" name="MSIP_Label_b00d377c-712a-4212-ac8f-67d0339a635d_Method">
    <vt:lpwstr>Privileged</vt:lpwstr>
  </property>
  <property fmtid="{D5CDD505-2E9C-101B-9397-08002B2CF9AE}" pid="6" name="MSIP_Label_b00d377c-712a-4212-ac8f-67d0339a635d_Name">
    <vt:lpwstr>b00d377c-712a-4212-ac8f-67d0339a635d</vt:lpwstr>
  </property>
  <property fmtid="{D5CDD505-2E9C-101B-9397-08002B2CF9AE}" pid="7" name="MSIP_Label_b00d377c-712a-4212-ac8f-67d0339a635d_SiteId">
    <vt:lpwstr>48d6943f-580e-40b1-a0e1-c07fa3707873</vt:lpwstr>
  </property>
  <property fmtid="{D5CDD505-2E9C-101B-9397-08002B2CF9AE}" pid="8" name="MSIP_Label_b00d377c-712a-4212-ac8f-67d0339a635d_ActionId">
    <vt:lpwstr>84eee2a1-d2aa-4232-a07e-f6094c52d0a2</vt:lpwstr>
  </property>
  <property fmtid="{D5CDD505-2E9C-101B-9397-08002B2CF9AE}" pid="9" name="MSIP_Label_b00d377c-712a-4212-ac8f-67d0339a635d_ContentBits">
    <vt:lpwstr>0</vt:lpwstr>
  </property>
</Properties>
</file>